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74" r:id="rId2"/>
    <p:sldId id="340" r:id="rId3"/>
    <p:sldId id="320" r:id="rId4"/>
    <p:sldId id="365" r:id="rId5"/>
    <p:sldId id="366" r:id="rId6"/>
    <p:sldId id="380" r:id="rId7"/>
    <p:sldId id="390" r:id="rId8"/>
    <p:sldId id="391" r:id="rId9"/>
    <p:sldId id="392" r:id="rId10"/>
    <p:sldId id="393" r:id="rId11"/>
    <p:sldId id="394" r:id="rId12"/>
    <p:sldId id="381" r:id="rId13"/>
    <p:sldId id="373" r:id="rId14"/>
    <p:sldId id="389" r:id="rId15"/>
    <p:sldId id="375" r:id="rId16"/>
    <p:sldId id="387" r:id="rId17"/>
    <p:sldId id="376" r:id="rId18"/>
    <p:sldId id="382" r:id="rId19"/>
    <p:sldId id="377" r:id="rId20"/>
    <p:sldId id="383" r:id="rId21"/>
    <p:sldId id="384" r:id="rId22"/>
    <p:sldId id="385" r:id="rId23"/>
    <p:sldId id="386" r:id="rId24"/>
    <p:sldId id="378" r:id="rId25"/>
    <p:sldId id="388" r:id="rId26"/>
    <p:sldId id="395"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30"/>
    <p:restoredTop sz="78027" autoAdjust="0"/>
  </p:normalViewPr>
  <p:slideViewPr>
    <p:cSldViewPr snapToGrid="0">
      <p:cViewPr varScale="1">
        <p:scale>
          <a:sx n="98" d="100"/>
          <a:sy n="98" d="100"/>
        </p:scale>
        <p:origin x="14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454EF-57E6-44DE-9386-11BF83D2C5EC}" type="datetimeFigureOut">
              <a:rPr lang="en-GB" smtClean="0"/>
              <a:t>30/01/2025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FB23F-98F5-4FBA-BEDC-FEF5E07A728D}" type="slidenum">
              <a:rPr lang="en-GB" smtClean="0"/>
              <a:t>‹#›</a:t>
            </a:fld>
            <a:endParaRPr lang="en-GB"/>
          </a:p>
        </p:txBody>
      </p:sp>
    </p:spTree>
    <p:extLst>
      <p:ext uri="{BB962C8B-B14F-4D97-AF65-F5344CB8AC3E}">
        <p14:creationId xmlns:p14="http://schemas.microsoft.com/office/powerpoint/2010/main" val="320191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FB23F-98F5-4FBA-BEDC-FEF5E07A728D}" type="slidenum">
              <a:rPr lang="en-GB" smtClean="0"/>
              <a:t>1</a:t>
            </a:fld>
            <a:endParaRPr lang="en-GB"/>
          </a:p>
        </p:txBody>
      </p:sp>
    </p:spTree>
    <p:extLst>
      <p:ext uri="{BB962C8B-B14F-4D97-AF65-F5344CB8AC3E}">
        <p14:creationId xmlns:p14="http://schemas.microsoft.com/office/powerpoint/2010/main" val="118986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948E42F7-6983-41BB-A629-D830B1DBF142}" type="slidenum">
              <a:rPr kumimoji="0" lang="en-GB" sz="1100" b="0" i="0" u="none" strike="noStrike" kern="1200" cap="none" spc="0" normalizeH="0" baseline="0" noProof="0" smtClean="0">
                <a:ln>
                  <a:noFill/>
                </a:ln>
                <a:solidFill>
                  <a:prstClr val="black"/>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2</a:t>
            </a:fld>
            <a:endParaRPr kumimoji="0" lang="en-GB" sz="11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00996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FB23F-98F5-4FBA-BEDC-FEF5E07A728D}" type="slidenum">
              <a:rPr lang="en-GB" smtClean="0"/>
              <a:t>4</a:t>
            </a:fld>
            <a:endParaRPr lang="en-GB"/>
          </a:p>
        </p:txBody>
      </p:sp>
    </p:spTree>
    <p:extLst>
      <p:ext uri="{BB962C8B-B14F-4D97-AF65-F5344CB8AC3E}">
        <p14:creationId xmlns:p14="http://schemas.microsoft.com/office/powerpoint/2010/main" val="211329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FB23F-98F5-4FBA-BEDC-FEF5E07A728D}" type="slidenum">
              <a:rPr lang="en-GB" smtClean="0"/>
              <a:t>5</a:t>
            </a:fld>
            <a:endParaRPr lang="en-GB"/>
          </a:p>
        </p:txBody>
      </p:sp>
    </p:spTree>
    <p:extLst>
      <p:ext uri="{BB962C8B-B14F-4D97-AF65-F5344CB8AC3E}">
        <p14:creationId xmlns:p14="http://schemas.microsoft.com/office/powerpoint/2010/main" val="419745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FB23F-98F5-4FBA-BEDC-FEF5E07A728D}" type="slidenum">
              <a:rPr lang="en-GB" smtClean="0"/>
              <a:t>13</a:t>
            </a:fld>
            <a:endParaRPr lang="en-GB"/>
          </a:p>
        </p:txBody>
      </p:sp>
    </p:spTree>
    <p:extLst>
      <p:ext uri="{BB962C8B-B14F-4D97-AF65-F5344CB8AC3E}">
        <p14:creationId xmlns:p14="http://schemas.microsoft.com/office/powerpoint/2010/main" val="131232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FB23F-98F5-4FBA-BEDC-FEF5E07A728D}" type="slidenum">
              <a:rPr lang="en-GB" smtClean="0"/>
              <a:t>18</a:t>
            </a:fld>
            <a:endParaRPr lang="en-GB"/>
          </a:p>
        </p:txBody>
      </p:sp>
    </p:spTree>
    <p:extLst>
      <p:ext uri="{BB962C8B-B14F-4D97-AF65-F5344CB8AC3E}">
        <p14:creationId xmlns:p14="http://schemas.microsoft.com/office/powerpoint/2010/main" val="10558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5FB23F-98F5-4FBA-BEDC-FEF5E07A728D}" type="slidenum">
              <a:rPr lang="en-GB" smtClean="0"/>
              <a:t>24</a:t>
            </a:fld>
            <a:endParaRPr lang="en-GB"/>
          </a:p>
        </p:txBody>
      </p:sp>
    </p:spTree>
    <p:extLst>
      <p:ext uri="{BB962C8B-B14F-4D97-AF65-F5344CB8AC3E}">
        <p14:creationId xmlns:p14="http://schemas.microsoft.com/office/powerpoint/2010/main" val="180649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8C271A-F2E7-424F-89DC-78CFD17C015D}" type="slidenum">
              <a:rPr lang="en-GB" smtClean="0"/>
              <a:pPr/>
              <a:t>27</a:t>
            </a:fld>
            <a:endParaRPr lang="en-GB" dirty="0"/>
          </a:p>
        </p:txBody>
      </p:sp>
    </p:spTree>
    <p:extLst>
      <p:ext uri="{BB962C8B-B14F-4D97-AF65-F5344CB8AC3E}">
        <p14:creationId xmlns:p14="http://schemas.microsoft.com/office/powerpoint/2010/main" val="27058648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linkedin.com/company/Kennedys" TargetMode="External"/><Relationship Id="rId3" Type="http://schemas.openxmlformats.org/officeDocument/2006/relationships/hyperlink" Target="http://www.kennedyslaw.com/" TargetMode="External"/><Relationship Id="rId7" Type="http://schemas.openxmlformats.org/officeDocument/2006/relationships/image" Target="../media/image10.emf"/><Relationship Id="rId12" Type="http://schemas.openxmlformats.org/officeDocument/2006/relationships/hyperlink" Target="https://twitter.com/KennedysLaw" TargetMode="External"/><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hyperlink" Target="http://www.tuli.biz/" TargetMode="External"/><Relationship Id="rId11" Type="http://schemas.openxmlformats.org/officeDocument/2006/relationships/image" Target="../media/image13.emf"/><Relationship Id="rId5" Type="http://schemas.openxmlformats.org/officeDocument/2006/relationships/image" Target="../media/image11.emf"/><Relationship Id="rId10" Type="http://schemas.openxmlformats.org/officeDocument/2006/relationships/hyperlink" Target="http://www.twitter.com/KennedysLaw" TargetMode="External"/><Relationship Id="rId4" Type="http://schemas.openxmlformats.org/officeDocument/2006/relationships/image" Target="../media/image9.emf"/><Relationship Id="rId9" Type="http://schemas.openxmlformats.org/officeDocument/2006/relationships/image" Target="../media/image1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TitleImage"/>
          <p:cNvPicPr>
            <a:picLocks noChangeAspect="1"/>
          </p:cNvPicPr>
          <p:nvPr userDrawn="1"/>
        </p:nvPicPr>
        <p:blipFill>
          <a:blip r:embed="rId2">
            <a:extLst>
              <a:ext uri="{28A0092B-C50C-407E-A947-70E740481C1C}">
                <a14:useLocalDpi xmlns:a14="http://schemas.microsoft.com/office/drawing/2010/main" val="0"/>
              </a:ext>
            </a:extLst>
          </a:blip>
          <a:srcRect r="2767"/>
          <a:stretch>
            <a:fillRect/>
          </a:stretch>
        </p:blipFill>
        <p:spPr>
          <a:xfrm>
            <a:off x="0" y="0"/>
            <a:ext cx="12189046" cy="6858000"/>
          </a:xfrm>
          <a:prstGeom prst="rect">
            <a:avLst/>
          </a:prstGeom>
        </p:spPr>
      </p:pic>
      <p:grpSp>
        <p:nvGrpSpPr>
          <p:cNvPr id="25" name="ctsGrid"/>
          <p:cNvGrpSpPr/>
          <p:nvPr userDrawn="1"/>
        </p:nvGrpSpPr>
        <p:grpSpPr bwMode="gray">
          <a:xfrm>
            <a:off x="-306410" y="-270001"/>
            <a:ext cx="12816944" cy="7400554"/>
            <a:chOff x="-258483" y="-270001"/>
            <a:chExt cx="10413767" cy="7400554"/>
          </a:xfrm>
        </p:grpSpPr>
        <p:grpSp>
          <p:nvGrpSpPr>
            <p:cNvPr id="26" name="Left Arrows"/>
            <p:cNvGrpSpPr/>
            <p:nvPr userDrawn="1"/>
          </p:nvGrpSpPr>
          <p:grpSpPr bwMode="gray">
            <a:xfrm>
              <a:off x="-258483" y="2636838"/>
              <a:ext cx="249281" cy="1223481"/>
              <a:chOff x="-283332" y="2625231"/>
              <a:chExt cx="270001" cy="1223481"/>
            </a:xfrm>
          </p:grpSpPr>
          <p:cxnSp>
            <p:nvCxnSpPr>
              <p:cNvPr id="42" name="Straight Arrow Connector 41"/>
              <p:cNvCxnSpPr/>
              <p:nvPr userDrawn="1"/>
            </p:nvCxnSpPr>
            <p:spPr bwMode="gray">
              <a:xfrm>
                <a:off x="-283332"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userDrawn="1"/>
            </p:nvCxnSpPr>
            <p:spPr bwMode="gray">
              <a:xfrm>
                <a:off x="-283331"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bwMode="gray">
              <a:xfrm>
                <a:off x="-283331" y="309344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bwMode="gray">
              <a:xfrm>
                <a:off x="-283331" y="34887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bwMode="gray">
              <a:xfrm>
                <a:off x="-283331" y="3848712"/>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27" name="Right Arrows"/>
            <p:cNvGrpSpPr/>
            <p:nvPr userDrawn="1"/>
          </p:nvGrpSpPr>
          <p:grpSpPr bwMode="gray">
            <a:xfrm flipH="1">
              <a:off x="9896478" y="2636838"/>
              <a:ext cx="258806" cy="1223481"/>
              <a:chOff x="2192677" y="2625231"/>
              <a:chExt cx="280318" cy="1223481"/>
            </a:xfrm>
          </p:grpSpPr>
          <p:cxnSp>
            <p:nvCxnSpPr>
              <p:cNvPr id="36" name="Straight Arrow Connector 35"/>
              <p:cNvCxnSpPr/>
              <p:nvPr userDrawn="1"/>
            </p:nvCxnSpPr>
            <p:spPr bwMode="gray">
              <a:xfrm>
                <a:off x="2192677"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bwMode="gray">
              <a:xfrm>
                <a:off x="2202995"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userDrawn="1"/>
            </p:nvCxnSpPr>
            <p:spPr bwMode="gray">
              <a:xfrm>
                <a:off x="2202995" y="309344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nvCxnSpPr>
            <p:spPr bwMode="gray">
              <a:xfrm>
                <a:off x="2202995" y="34887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bwMode="gray">
              <a:xfrm>
                <a:off x="2202995" y="3848712"/>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29" name="Top Arrows"/>
            <p:cNvGrpSpPr/>
            <p:nvPr userDrawn="1"/>
          </p:nvGrpSpPr>
          <p:grpSpPr bwMode="gray">
            <a:xfrm>
              <a:off x="334964" y="-270001"/>
              <a:ext cx="7164998" cy="270001"/>
              <a:chOff x="359441" y="-281608"/>
              <a:chExt cx="7760536" cy="270001"/>
            </a:xfrm>
          </p:grpSpPr>
          <p:cxnSp>
            <p:nvCxnSpPr>
              <p:cNvPr id="34" name="Straight Arrow Connector 33"/>
              <p:cNvCxnSpPr/>
              <p:nvPr userDrawn="1"/>
            </p:nvCxnSpPr>
            <p:spPr bwMode="gray">
              <a:xfrm rot="16200000" flipH="1">
                <a:off x="224441" y="-14660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userDrawn="1"/>
            </p:nvCxnSpPr>
            <p:spPr bwMode="gray">
              <a:xfrm rot="16200000" flipH="1">
                <a:off x="7984977" y="-146607"/>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0" name="Bottom Arrows"/>
            <p:cNvGrpSpPr/>
            <p:nvPr userDrawn="1"/>
          </p:nvGrpSpPr>
          <p:grpSpPr bwMode="gray">
            <a:xfrm>
              <a:off x="334964" y="6858000"/>
              <a:ext cx="7165973" cy="272553"/>
              <a:chOff x="359441" y="6846393"/>
              <a:chExt cx="7761593" cy="272553"/>
            </a:xfrm>
          </p:grpSpPr>
          <p:cxnSp>
            <p:nvCxnSpPr>
              <p:cNvPr id="32" name="Straight Arrow Connector 31"/>
              <p:cNvCxnSpPr/>
              <p:nvPr userDrawn="1"/>
            </p:nvCxnSpPr>
            <p:spPr bwMode="gray">
              <a:xfrm rot="5400000" flipH="1" flipV="1">
                <a:off x="224441"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userDrawn="1"/>
            </p:nvCxnSpPr>
            <p:spPr bwMode="gray">
              <a:xfrm rot="5400000" flipH="1" flipV="1">
                <a:off x="7986034" y="698139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sp>
        <p:nvSpPr>
          <p:cNvPr id="10" name="ctsTitleImageBox" hidden="1"/>
          <p:cNvSpPr/>
          <p:nvPr userDrawn="1"/>
        </p:nvSpPr>
        <p:spPr bwMode="gray">
          <a:xfrm>
            <a:off x="1" y="0"/>
            <a:ext cx="1218904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en-GB" sz="1800" dirty="0" err="1"/>
          </a:p>
        </p:txBody>
      </p:sp>
      <p:sp>
        <p:nvSpPr>
          <p:cNvPr id="60" name="Rectangle 59"/>
          <p:cNvSpPr>
            <a:spLocks/>
          </p:cNvSpPr>
          <p:nvPr userDrawn="1"/>
        </p:nvSpPr>
        <p:spPr bwMode="gray">
          <a:xfrm>
            <a:off x="-1" y="0"/>
            <a:ext cx="12192002"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pic>
        <p:nvPicPr>
          <p:cNvPr id="16" name="TitleBackgroundShape"/>
          <p:cNvPicPr>
            <a:picLocks noChangeAspect="1"/>
          </p:cNvPicPr>
          <p:nvPr userDrawn="1"/>
        </p:nvPicPr>
        <p:blipFill>
          <a:blip r:embed="rId3"/>
          <a:stretch>
            <a:fillRect/>
          </a:stretch>
        </p:blipFill>
        <p:spPr>
          <a:xfrm>
            <a:off x="1" y="2516402"/>
            <a:ext cx="9761948" cy="1646063"/>
          </a:xfrm>
          <a:prstGeom prst="rect">
            <a:avLst/>
          </a:prstGeom>
        </p:spPr>
      </p:pic>
      <p:pic>
        <p:nvPicPr>
          <p:cNvPr id="28" name="Banner_Kennedy"/>
          <p:cNvPicPr>
            <a:picLocks noChangeAspect="1"/>
          </p:cNvPicPr>
          <p:nvPr userDrawn="1"/>
        </p:nvPicPr>
        <p:blipFill rotWithShape="1">
          <a:blip r:embed="rId4"/>
          <a:srcRect l="244"/>
          <a:stretch/>
        </p:blipFill>
        <p:spPr bwMode="gray">
          <a:xfrm>
            <a:off x="-20115" y="6160908"/>
            <a:ext cx="12203324" cy="697093"/>
          </a:xfrm>
          <a:prstGeom prst="rect">
            <a:avLst/>
          </a:prstGeom>
        </p:spPr>
      </p:pic>
      <p:pic>
        <p:nvPicPr>
          <p:cNvPr id="55" name="Banner_KLS" hidden="1"/>
          <p:cNvPicPr>
            <a:picLocks noChangeAspect="1"/>
          </p:cNvPicPr>
          <p:nvPr userDrawn="1"/>
        </p:nvPicPr>
        <p:blipFill rotWithShape="1">
          <a:blip r:embed="rId4"/>
          <a:srcRect l="244"/>
          <a:stretch/>
        </p:blipFill>
        <p:spPr bwMode="gray">
          <a:xfrm>
            <a:off x="-11324" y="6132122"/>
            <a:ext cx="12203324" cy="725879"/>
          </a:xfrm>
          <a:prstGeom prst="rect">
            <a:avLst/>
          </a:prstGeom>
        </p:spPr>
      </p:pic>
      <p:pic>
        <p:nvPicPr>
          <p:cNvPr id="6" name="KennedyLSLogo" hidden="1"/>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bwMode="gray">
          <a:xfrm>
            <a:off x="10349524" y="6266925"/>
            <a:ext cx="1418492" cy="456270"/>
          </a:xfrm>
          <a:prstGeom prst="rect">
            <a:avLst/>
          </a:prstGeom>
        </p:spPr>
      </p:pic>
      <p:pic>
        <p:nvPicPr>
          <p:cNvPr id="9" name="KennedyCMKLogo" hidden="1"/>
          <p:cNvPicPr>
            <a:picLocks noChangeAspect="1"/>
          </p:cNvPicPr>
          <p:nvPr userDrawn="1"/>
        </p:nvPicPr>
        <p:blipFill>
          <a:blip r:embed="rId6"/>
          <a:stretch>
            <a:fillRect/>
          </a:stretch>
        </p:blipFill>
        <p:spPr>
          <a:xfrm>
            <a:off x="8969575" y="6324066"/>
            <a:ext cx="2793833" cy="365482"/>
          </a:xfrm>
          <a:prstGeom prst="rect">
            <a:avLst/>
          </a:prstGeom>
        </p:spPr>
      </p:pic>
      <p:pic>
        <p:nvPicPr>
          <p:cNvPr id="8" name="TuliLogo" hidden="1"/>
          <p:cNvPicPr>
            <a:picLocks noChangeAspect="1"/>
          </p:cNvPicPr>
          <p:nvPr userDrawn="1"/>
        </p:nvPicPr>
        <p:blipFill>
          <a:blip r:embed="rId7"/>
          <a:stretch>
            <a:fillRect/>
          </a:stretch>
        </p:blipFill>
        <p:spPr bwMode="gray">
          <a:xfrm>
            <a:off x="9903029" y="6349712"/>
            <a:ext cx="1869785" cy="319482"/>
          </a:xfrm>
          <a:prstGeom prst="rect">
            <a:avLst/>
          </a:prstGeom>
        </p:spPr>
      </p:pic>
      <p:pic>
        <p:nvPicPr>
          <p:cNvPr id="5" name="KennedyLogo"/>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bwMode="gray">
          <a:xfrm>
            <a:off x="9991099" y="6325207"/>
            <a:ext cx="1772308" cy="368495"/>
          </a:xfrm>
          <a:prstGeom prst="rect">
            <a:avLst/>
          </a:prstGeom>
        </p:spPr>
      </p:pic>
      <p:sp>
        <p:nvSpPr>
          <p:cNvPr id="2" name="ctsTitlePlaceholder"/>
          <p:cNvSpPr>
            <a:spLocks noGrp="1"/>
          </p:cNvSpPr>
          <p:nvPr userDrawn="1">
            <p:ph type="ctrTitle" hasCustomPrompt="1"/>
          </p:nvPr>
        </p:nvSpPr>
        <p:spPr bwMode="gray">
          <a:xfrm>
            <a:off x="426811" y="2639293"/>
            <a:ext cx="8817231" cy="396000"/>
          </a:xfrm>
        </p:spPr>
        <p:txBody>
          <a:bodyPr anchor="ctr" anchorCtr="0">
            <a:noAutofit/>
          </a:bodyPr>
          <a:lstStyle>
            <a:lvl1pPr algn="l">
              <a:lnSpc>
                <a:spcPct val="100000"/>
              </a:lnSpc>
              <a:defRPr sz="2400" b="1" cap="all" baseline="0">
                <a:solidFill>
                  <a:schemeClr val="bg1"/>
                </a:solidFill>
              </a:defRPr>
            </a:lvl1pPr>
          </a:lstStyle>
          <a:p>
            <a:r>
              <a:rPr lang="en-GB" noProof="0" dirty="0"/>
              <a:t>&lt;Insert Presentation Title&gt;</a:t>
            </a:r>
          </a:p>
        </p:txBody>
      </p:sp>
      <p:sp>
        <p:nvSpPr>
          <p:cNvPr id="3" name="ctsSubtitlePlaceholder"/>
          <p:cNvSpPr>
            <a:spLocks noGrp="1"/>
          </p:cNvSpPr>
          <p:nvPr userDrawn="1">
            <p:ph type="subTitle" idx="1" hasCustomPrompt="1"/>
          </p:nvPr>
        </p:nvSpPr>
        <p:spPr bwMode="gray">
          <a:xfrm>
            <a:off x="426811" y="3107060"/>
            <a:ext cx="8817231" cy="396000"/>
          </a:xfrm>
        </p:spPr>
        <p:txBody>
          <a:bodyPr anchor="ctr" anchorCtr="0">
            <a:noAutofit/>
          </a:bodyPr>
          <a:lstStyle>
            <a:lvl1pPr marL="0" indent="0" algn="l">
              <a:spcBef>
                <a:spcPts val="0"/>
              </a:spcBef>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&lt;Insert Subtitle or Presenter Name(s)&gt;</a:t>
            </a:r>
          </a:p>
        </p:txBody>
      </p:sp>
      <p:sp>
        <p:nvSpPr>
          <p:cNvPr id="4" name="ctsDatePlaceholder"/>
          <p:cNvSpPr>
            <a:spLocks noGrp="1"/>
          </p:cNvSpPr>
          <p:nvPr>
            <p:ph type="dt" sz="half" idx="10"/>
          </p:nvPr>
        </p:nvSpPr>
        <p:spPr bwMode="gray">
          <a:xfrm>
            <a:off x="426811" y="3502815"/>
            <a:ext cx="2924633" cy="360000"/>
          </a:xfrm>
          <a:prstGeom prst="rect">
            <a:avLst/>
          </a:prstGeom>
        </p:spPr>
        <p:txBody>
          <a:bodyPr lIns="0" tIns="0" rIns="0" bIns="0" anchor="ctr" anchorCtr="0">
            <a:noAutofit/>
          </a:bodyPr>
          <a:lstStyle>
            <a:lvl1pPr>
              <a:defRPr sz="1200">
                <a:solidFill>
                  <a:schemeClr val="bg1"/>
                </a:solidFill>
              </a:defRPr>
            </a:lvl1pPr>
          </a:lstStyle>
          <a:p>
            <a:endParaRPr lang="en-GB" noProof="0" dirty="0"/>
          </a:p>
        </p:txBody>
      </p:sp>
      <p:sp>
        <p:nvSpPr>
          <p:cNvPr id="12"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Title Slide</a:t>
            </a:r>
          </a:p>
        </p:txBody>
      </p:sp>
    </p:spTree>
    <p:extLst>
      <p:ext uri="{BB962C8B-B14F-4D97-AF65-F5344CB8AC3E}">
        <p14:creationId xmlns:p14="http://schemas.microsoft.com/office/powerpoint/2010/main" val="1958102114"/>
      </p:ext>
    </p:extLst>
  </p:cSld>
  <p:clrMapOvr>
    <a:masterClrMapping/>
  </p:clrMapOvr>
  <p:extLst>
    <p:ext uri="{DCECCB84-F9BA-43D5-87BE-67443E8EF086}">
      <p15:sldGuideLst xmlns:p15="http://schemas.microsoft.com/office/powerpoint/2012/main">
        <p15:guide id="4" orient="horz" pos="1911">
          <p15:clr>
            <a:srgbClr val="A4A3A4"/>
          </p15:clr>
        </p15:guide>
        <p15:guide id="5" orient="horz" pos="1661">
          <p15:clr>
            <a:srgbClr val="A4A3A4"/>
          </p15:clr>
        </p15:guide>
        <p15:guide id="9" pos="217">
          <p15:clr>
            <a:srgbClr val="A4A3A4"/>
          </p15:clr>
        </p15:guide>
        <p15:guide id="10" pos="4731">
          <p15:clr>
            <a:srgbClr val="A4A3A4"/>
          </p15:clr>
        </p15:guide>
        <p15:guide id="11" orient="horz" pos="2205">
          <p15:clr>
            <a:srgbClr val="A4A3A4"/>
          </p15:clr>
        </p15:guide>
        <p15:guide id="12" orient="horz" pos="1956">
          <p15:clr>
            <a:srgbClr val="A4A3A4"/>
          </p15:clr>
        </p15:guide>
        <p15:guide id="13" orient="horz" pos="2432">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Title Only</a:t>
            </a:r>
          </a:p>
        </p:txBody>
      </p:sp>
      <p:sp>
        <p:nvSpPr>
          <p:cNvPr id="3" name="Title 2"/>
          <p:cNvSpPr>
            <a:spLocks noGrp="1"/>
          </p:cNvSpPr>
          <p:nvPr>
            <p:ph type="title" hasCustomPrompt="1"/>
          </p:nvPr>
        </p:nvSpPr>
        <p:spPr bwMode="gray"/>
        <p:txBody>
          <a:bodyPr/>
          <a:lstStyle>
            <a:lvl1pPr>
              <a:defRPr/>
            </a:lvl1pPr>
          </a:lstStyle>
          <a:p>
            <a:r>
              <a:rPr lang="en-GB" noProof="0" dirty="0"/>
              <a:t>Click to add title</a:t>
            </a:r>
          </a:p>
        </p:txBody>
      </p:sp>
      <p:sp>
        <p:nvSpPr>
          <p:cNvPr id="5" name="Text Placeholder 6"/>
          <p:cNvSpPr>
            <a:spLocks noGrp="1"/>
          </p:cNvSpPr>
          <p:nvPr>
            <p:ph type="body" sz="quarter" idx="10" hasCustomPrompt="1"/>
          </p:nvPr>
        </p:nvSpPr>
        <p:spPr>
          <a:xfrm>
            <a:off x="692560" y="1052514"/>
            <a:ext cx="1081258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Click to insert subtitle</a:t>
            </a:r>
          </a:p>
        </p:txBody>
      </p:sp>
    </p:spTree>
    <p:extLst>
      <p:ext uri="{BB962C8B-B14F-4D97-AF65-F5344CB8AC3E}">
        <p14:creationId xmlns:p14="http://schemas.microsoft.com/office/powerpoint/2010/main" val="1879328906"/>
      </p:ext>
    </p:extLst>
  </p:cSld>
  <p:clrMapOvr>
    <a:masterClrMapping/>
  </p:clrMapOvr>
  <p:extLst>
    <p:ext uri="{DCECCB84-F9BA-43D5-87BE-67443E8EF086}">
      <p15:sldGuideLst xmlns:p15="http://schemas.microsoft.com/office/powerpoint/2012/main">
        <p15:guide id="1" pos="353">
          <p15:clr>
            <a:srgbClr val="A4A3A4"/>
          </p15:clr>
        </p15:guide>
        <p15:guide id="2" orient="horz" pos="663">
          <p15:clr>
            <a:srgbClr val="A4A3A4"/>
          </p15:clr>
        </p15:guide>
        <p15:guide id="3" pos="5887">
          <p15:clr>
            <a:srgbClr val="A4A3A4"/>
          </p15:clr>
        </p15:guide>
        <p15:guide id="4" orient="horz" pos="391">
          <p15:clr>
            <a:srgbClr val="A4A3A4"/>
          </p15:clr>
        </p15:guide>
        <p15:guide id="5" orient="horz" pos="981">
          <p15:clr>
            <a:srgbClr val="A4A3A4"/>
          </p15:clr>
        </p15:guide>
        <p15:guide id="6" orient="horz" pos="3793">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noProof="0" dirty="0"/>
              <a:t>Blank</a:t>
            </a:r>
          </a:p>
        </p:txBody>
      </p:sp>
    </p:spTree>
    <p:extLst>
      <p:ext uri="{BB962C8B-B14F-4D97-AF65-F5344CB8AC3E}">
        <p14:creationId xmlns:p14="http://schemas.microsoft.com/office/powerpoint/2010/main" val="529697338"/>
      </p:ext>
    </p:extLst>
  </p:cSld>
  <p:clrMapOvr>
    <a:masterClrMapping/>
  </p:clrMapOvr>
  <p:extLst>
    <p:ext uri="{DCECCB84-F9BA-43D5-87BE-67443E8EF086}">
      <p15:sldGuideLst xmlns:p15="http://schemas.microsoft.com/office/powerpoint/2012/main">
        <p15:guide id="1" pos="353">
          <p15:clr>
            <a:srgbClr val="A4A3A4"/>
          </p15:clr>
        </p15:guide>
        <p15:guide id="2" orient="horz" pos="391">
          <p15:clr>
            <a:srgbClr val="A4A3A4"/>
          </p15:clr>
        </p15:guide>
        <p15:guide id="3" pos="5887">
          <p15:clr>
            <a:srgbClr val="A4A3A4"/>
          </p15:clr>
        </p15:guide>
        <p15:guide id="4" orient="horz" pos="379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Rectangle 1"/>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grpSp>
        <p:nvGrpSpPr>
          <p:cNvPr id="8" name="KLSGroup" hidden="1"/>
          <p:cNvGrpSpPr/>
          <p:nvPr userDrawn="1"/>
        </p:nvGrpSpPr>
        <p:grpSpPr>
          <a:xfrm>
            <a:off x="601236" y="6210001"/>
            <a:ext cx="11166780" cy="513195"/>
            <a:chOff x="488504" y="6210000"/>
            <a:chExt cx="9073009" cy="513195"/>
          </a:xfrm>
        </p:grpSpPr>
        <p:pic>
          <p:nvPicPr>
            <p:cNvPr id="24" name="KennedyLS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8408988" y="6266925"/>
              <a:ext cx="1152525" cy="456270"/>
            </a:xfrm>
            <a:prstGeom prst="rect">
              <a:avLst/>
            </a:prstGeom>
          </p:spPr>
        </p:pic>
        <p:sp>
          <p:nvSpPr>
            <p:cNvPr id="26" name="ctsWebAddressKLS">
              <a:hlinkClick r:id="rId3"/>
            </p:cNvPr>
            <p:cNvSpPr txBox="1"/>
            <p:nvPr userDrawn="1"/>
          </p:nvSpPr>
          <p:spPr bwMode="gray">
            <a:xfrm>
              <a:off x="488504" y="6210000"/>
              <a:ext cx="2152842" cy="351998"/>
            </a:xfrm>
            <a:prstGeom prst="rect">
              <a:avLst/>
            </a:prstGeom>
            <a:noFill/>
          </p:spPr>
          <p:txBody>
            <a:bodyPr wrap="none" lIns="0" tIns="0" rIns="0" bIns="0" rtlCol="0" anchor="ctr" anchorCtr="0">
              <a:noAutofit/>
            </a:bodyPr>
            <a:lstStyle/>
            <a:p>
              <a:r>
                <a:rPr lang="en-GB" sz="2000" b="0" noProof="0" dirty="0">
                  <a:solidFill>
                    <a:schemeClr val="bg1"/>
                  </a:solidFill>
                </a:rPr>
                <a:t>kennedyslaw.com</a:t>
              </a:r>
            </a:p>
          </p:txBody>
        </p:sp>
      </p:grpSp>
      <p:grpSp>
        <p:nvGrpSpPr>
          <p:cNvPr id="6" name="CMKGroup" hidden="1"/>
          <p:cNvGrpSpPr/>
          <p:nvPr userDrawn="1"/>
        </p:nvGrpSpPr>
        <p:grpSpPr>
          <a:xfrm>
            <a:off x="601236" y="6324066"/>
            <a:ext cx="11162171" cy="365482"/>
            <a:chOff x="488504" y="6324066"/>
            <a:chExt cx="9069264" cy="365482"/>
          </a:xfrm>
        </p:grpSpPr>
        <p:pic>
          <p:nvPicPr>
            <p:cNvPr id="23" name="KennedyCMKLogo"/>
            <p:cNvPicPr>
              <a:picLocks noChangeAspect="1"/>
            </p:cNvPicPr>
            <p:nvPr userDrawn="1"/>
          </p:nvPicPr>
          <p:blipFill>
            <a:blip r:embed="rId4"/>
            <a:stretch>
              <a:fillRect/>
            </a:stretch>
          </p:blipFill>
          <p:spPr>
            <a:xfrm>
              <a:off x="7287779" y="6324066"/>
              <a:ext cx="2269989" cy="365482"/>
            </a:xfrm>
            <a:prstGeom prst="rect">
              <a:avLst/>
            </a:prstGeom>
          </p:spPr>
        </p:pic>
        <p:sp>
          <p:nvSpPr>
            <p:cNvPr id="9" name="ctsWebAddressKennedysCMK">
              <a:hlinkClick r:id="rId3"/>
            </p:cNvPr>
            <p:cNvSpPr txBox="1"/>
            <p:nvPr userDrawn="1"/>
          </p:nvSpPr>
          <p:spPr bwMode="gray">
            <a:xfrm>
              <a:off x="488504" y="6333077"/>
              <a:ext cx="2152842" cy="351998"/>
            </a:xfrm>
            <a:prstGeom prst="rect">
              <a:avLst/>
            </a:prstGeom>
            <a:noFill/>
          </p:spPr>
          <p:txBody>
            <a:bodyPr wrap="none" lIns="0" tIns="0" rIns="0" bIns="0" rtlCol="0" anchor="ctr" anchorCtr="0">
              <a:noAutofit/>
            </a:bodyPr>
            <a:lstStyle/>
            <a:p>
              <a:r>
                <a:rPr lang="en-GB" sz="2000" b="0" noProof="0" dirty="0">
                  <a:solidFill>
                    <a:schemeClr val="bg1"/>
                  </a:solidFill>
                </a:rPr>
                <a:t>kennedyslaw.com</a:t>
              </a:r>
            </a:p>
          </p:txBody>
        </p:sp>
      </p:grpSp>
      <p:grpSp>
        <p:nvGrpSpPr>
          <p:cNvPr id="7" name="KennedysGroup"/>
          <p:cNvGrpSpPr/>
          <p:nvPr userDrawn="1"/>
        </p:nvGrpSpPr>
        <p:grpSpPr>
          <a:xfrm>
            <a:off x="601236" y="6325207"/>
            <a:ext cx="11162171" cy="368495"/>
            <a:chOff x="488504" y="6325206"/>
            <a:chExt cx="9069264" cy="368495"/>
          </a:xfrm>
        </p:grpSpPr>
        <p:pic>
          <p:nvPicPr>
            <p:cNvPr id="25" name="KennedyLogo"/>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bwMode="gray">
            <a:xfrm>
              <a:off x="8117768" y="6325206"/>
              <a:ext cx="1440000" cy="368495"/>
            </a:xfrm>
            <a:prstGeom prst="rect">
              <a:avLst/>
            </a:prstGeom>
          </p:spPr>
        </p:pic>
        <p:sp>
          <p:nvSpPr>
            <p:cNvPr id="28" name="ctsWebAddressKennedys">
              <a:hlinkClick r:id="rId3"/>
            </p:cNvPr>
            <p:cNvSpPr txBox="1"/>
            <p:nvPr userDrawn="1"/>
          </p:nvSpPr>
          <p:spPr bwMode="gray">
            <a:xfrm>
              <a:off x="488504" y="6333077"/>
              <a:ext cx="2152842" cy="351998"/>
            </a:xfrm>
            <a:prstGeom prst="rect">
              <a:avLst/>
            </a:prstGeom>
            <a:noFill/>
          </p:spPr>
          <p:txBody>
            <a:bodyPr wrap="none" lIns="0" tIns="0" rIns="0" bIns="0" rtlCol="0" anchor="ctr" anchorCtr="0">
              <a:noAutofit/>
            </a:bodyPr>
            <a:lstStyle/>
            <a:p>
              <a:r>
                <a:rPr lang="en-GB" sz="2000" b="0" noProof="0" dirty="0">
                  <a:solidFill>
                    <a:schemeClr val="bg1"/>
                  </a:solidFill>
                </a:rPr>
                <a:t>kennedyslaw.com</a:t>
              </a:r>
            </a:p>
          </p:txBody>
        </p:sp>
      </p:grpSp>
      <p:grpSp>
        <p:nvGrpSpPr>
          <p:cNvPr id="10" name="TuliGroup" hidden="1"/>
          <p:cNvGrpSpPr/>
          <p:nvPr userDrawn="1"/>
        </p:nvGrpSpPr>
        <p:grpSpPr>
          <a:xfrm>
            <a:off x="601236" y="6350400"/>
            <a:ext cx="11171578" cy="391054"/>
            <a:chOff x="488504" y="6350400"/>
            <a:chExt cx="9076907" cy="391054"/>
          </a:xfrm>
        </p:grpSpPr>
        <p:sp>
          <p:nvSpPr>
            <p:cNvPr id="20" name="ctsWebAddressTuli">
              <a:hlinkClick r:id="rId6"/>
            </p:cNvPr>
            <p:cNvSpPr txBox="1"/>
            <p:nvPr userDrawn="1"/>
          </p:nvSpPr>
          <p:spPr bwMode="gray">
            <a:xfrm>
              <a:off x="488504" y="6389456"/>
              <a:ext cx="2152842" cy="351998"/>
            </a:xfrm>
            <a:prstGeom prst="rect">
              <a:avLst/>
            </a:prstGeom>
            <a:noFill/>
          </p:spPr>
          <p:txBody>
            <a:bodyPr wrap="none" lIns="0" tIns="0" rIns="0" bIns="0" rtlCol="0" anchor="ctr" anchorCtr="0">
              <a:noAutofit/>
            </a:bodyPr>
            <a:lstStyle/>
            <a:p>
              <a:r>
                <a:rPr lang="en-GB" sz="2000" dirty="0">
                  <a:solidFill>
                    <a:schemeClr val="bg1"/>
                  </a:solidFill>
                </a:rPr>
                <a:t>www.tuli.biz</a:t>
              </a:r>
              <a:endParaRPr lang="en-GB" sz="2000" b="0" noProof="0" dirty="0">
                <a:solidFill>
                  <a:schemeClr val="bg1"/>
                </a:solidFill>
              </a:endParaRPr>
            </a:p>
          </p:txBody>
        </p:sp>
        <p:pic>
          <p:nvPicPr>
            <p:cNvPr id="19" name="TuliLogo"/>
            <p:cNvPicPr>
              <a:picLocks noChangeAspect="1"/>
            </p:cNvPicPr>
            <p:nvPr userDrawn="1"/>
          </p:nvPicPr>
          <p:blipFill>
            <a:blip r:embed="rId7"/>
            <a:stretch>
              <a:fillRect/>
            </a:stretch>
          </p:blipFill>
          <p:spPr bwMode="gray">
            <a:xfrm>
              <a:off x="8046211" y="6350400"/>
              <a:ext cx="1519200" cy="319482"/>
            </a:xfrm>
            <a:prstGeom prst="rect">
              <a:avLst/>
            </a:prstGeom>
          </p:spPr>
        </p:pic>
      </p:grpSp>
      <p:grpSp>
        <p:nvGrpSpPr>
          <p:cNvPr id="12" name="Icons"/>
          <p:cNvGrpSpPr/>
          <p:nvPr userDrawn="1"/>
        </p:nvGrpSpPr>
        <p:grpSpPr>
          <a:xfrm>
            <a:off x="601346" y="5543502"/>
            <a:ext cx="344511" cy="616834"/>
            <a:chOff x="568575" y="4982584"/>
            <a:chExt cx="387315" cy="853507"/>
          </a:xfrm>
        </p:grpSpPr>
        <p:pic>
          <p:nvPicPr>
            <p:cNvPr id="13" name="LinkedinIcon">
              <a:hlinkClick r:id="rId8"/>
            </p:cNvPr>
            <p:cNvPicPr>
              <a:picLocks noChangeAspect="1"/>
            </p:cNvPicPr>
            <p:nvPr userDrawn="1"/>
          </p:nvPicPr>
          <p:blipFill>
            <a:blip r:embed="rId9"/>
            <a:stretch>
              <a:fillRect/>
            </a:stretch>
          </p:blipFill>
          <p:spPr bwMode="gray">
            <a:xfrm>
              <a:off x="568700" y="5445224"/>
              <a:ext cx="387067" cy="390867"/>
            </a:xfrm>
            <a:prstGeom prst="rect">
              <a:avLst/>
            </a:prstGeom>
            <a:solidFill>
              <a:schemeClr val="accent1"/>
            </a:solidFill>
          </p:spPr>
        </p:pic>
        <p:pic>
          <p:nvPicPr>
            <p:cNvPr id="14" name="TwitterIcon">
              <a:hlinkClick r:id="rId10"/>
            </p:cNvPr>
            <p:cNvPicPr>
              <a:picLocks noChangeAspect="1"/>
            </p:cNvPicPr>
            <p:nvPr userDrawn="1"/>
          </p:nvPicPr>
          <p:blipFill>
            <a:blip r:embed="rId11"/>
            <a:stretch>
              <a:fillRect/>
            </a:stretch>
          </p:blipFill>
          <p:spPr bwMode="gray">
            <a:xfrm>
              <a:off x="568575" y="4982584"/>
              <a:ext cx="387315" cy="390868"/>
            </a:xfrm>
            <a:prstGeom prst="rect">
              <a:avLst/>
            </a:prstGeom>
            <a:solidFill>
              <a:schemeClr val="accent1"/>
            </a:solidFill>
          </p:spPr>
        </p:pic>
      </p:grpSp>
      <p:sp>
        <p:nvSpPr>
          <p:cNvPr id="16" name="ctsTwitterKennedys"/>
          <p:cNvSpPr txBox="1"/>
          <p:nvPr userDrawn="1"/>
        </p:nvSpPr>
        <p:spPr bwMode="gray">
          <a:xfrm>
            <a:off x="1035257" y="5543500"/>
            <a:ext cx="3190508" cy="287452"/>
          </a:xfrm>
          <a:prstGeom prst="rect">
            <a:avLst/>
          </a:prstGeom>
          <a:noFill/>
        </p:spPr>
        <p:txBody>
          <a:bodyPr wrap="none" lIns="0" tIns="0" rIns="0" bIns="0" rtlCol="0" anchor="ctr" anchorCtr="0">
            <a:noAutofit/>
          </a:bodyPr>
          <a:lstStyle/>
          <a:p>
            <a:r>
              <a:rPr lang="en-GB" sz="1200" b="0" noProof="0" dirty="0">
                <a:solidFill>
                  <a:schemeClr val="bg1"/>
                </a:solidFill>
              </a:rPr>
              <a:t>@KennedysLaw</a:t>
            </a:r>
            <a:endParaRPr lang="en-GB" sz="1800" b="0" noProof="0" dirty="0">
              <a:solidFill>
                <a:schemeClr val="bg1"/>
              </a:solidFill>
            </a:endParaRPr>
          </a:p>
        </p:txBody>
      </p:sp>
      <p:sp>
        <p:nvSpPr>
          <p:cNvPr id="17" name="ctsLinkedInKennedys"/>
          <p:cNvSpPr txBox="1"/>
          <p:nvPr userDrawn="1"/>
        </p:nvSpPr>
        <p:spPr bwMode="gray">
          <a:xfrm>
            <a:off x="1035257" y="5877852"/>
            <a:ext cx="3190508" cy="287452"/>
          </a:xfrm>
          <a:prstGeom prst="rect">
            <a:avLst/>
          </a:prstGeom>
          <a:noFill/>
        </p:spPr>
        <p:txBody>
          <a:bodyPr wrap="none" lIns="0" tIns="0" rIns="0" bIns="0" rtlCol="0" anchor="ctr" anchorCtr="0">
            <a:noAutofit/>
          </a:bodyPr>
          <a:lstStyle/>
          <a:p>
            <a:r>
              <a:rPr lang="en-GB" sz="1200" b="0" noProof="0" dirty="0">
                <a:solidFill>
                  <a:schemeClr val="bg1"/>
                </a:solidFill>
              </a:rPr>
              <a:t>linkedin.com/company/Kennedys</a:t>
            </a:r>
            <a:endParaRPr lang="en-GB" sz="1800" b="0" noProof="0" dirty="0">
              <a:solidFill>
                <a:schemeClr val="bg1"/>
              </a:solidFill>
            </a:endParaRPr>
          </a:p>
        </p:txBody>
      </p:sp>
      <p:sp>
        <p:nvSpPr>
          <p:cNvPr id="4"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noProof="0" dirty="0"/>
              <a:t>End Slide</a:t>
            </a:r>
          </a:p>
        </p:txBody>
      </p:sp>
      <p:sp>
        <p:nvSpPr>
          <p:cNvPr id="3" name="LinkedInHyperlink">
            <a:hlinkClick r:id="rId8"/>
          </p:cNvPr>
          <p:cNvSpPr/>
          <p:nvPr userDrawn="1"/>
        </p:nvSpPr>
        <p:spPr>
          <a:xfrm>
            <a:off x="601235" y="5877853"/>
            <a:ext cx="3279134" cy="282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TwitterHyperlink">
            <a:hlinkClick r:id="rId12"/>
          </p:cNvPr>
          <p:cNvSpPr/>
          <p:nvPr userDrawn="1"/>
        </p:nvSpPr>
        <p:spPr>
          <a:xfrm>
            <a:off x="601236" y="5540426"/>
            <a:ext cx="1772505" cy="282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84179602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8" name="TocTable" hidden="1"/>
          <p:cNvGraphicFramePr>
            <a:graphicFrameLocks noGrp="1"/>
          </p:cNvGraphicFramePr>
          <p:nvPr userDrawn="1">
            <p:extLst>
              <p:ext uri="{D42A27DB-BD31-4B8C-83A1-F6EECF244321}">
                <p14:modId xmlns:p14="http://schemas.microsoft.com/office/powerpoint/2010/main" val="2188341809"/>
              </p:ext>
            </p:extLst>
          </p:nvPr>
        </p:nvGraphicFramePr>
        <p:xfrm>
          <a:off x="689693" y="1555200"/>
          <a:ext cx="10812585" cy="2659200"/>
        </p:xfrm>
        <a:graphic>
          <a:graphicData uri="http://schemas.openxmlformats.org/drawingml/2006/table">
            <a:tbl>
              <a:tblPr firstRow="1" bandRow="1">
                <a:tableStyleId>{5C22544A-7EE6-4342-B048-85BDC9FD1C3A}</a:tableStyleId>
              </a:tblPr>
              <a:tblGrid>
                <a:gridCol w="9954846">
                  <a:extLst>
                    <a:ext uri="{9D8B030D-6E8A-4147-A177-3AD203B41FA5}">
                      <a16:colId xmlns:a16="http://schemas.microsoft.com/office/drawing/2014/main" val="3065122305"/>
                    </a:ext>
                  </a:extLst>
                </a:gridCol>
                <a:gridCol w="857739">
                  <a:extLst>
                    <a:ext uri="{9D8B030D-6E8A-4147-A177-3AD203B41FA5}">
                      <a16:colId xmlns:a16="http://schemas.microsoft.com/office/drawing/2014/main" val="2886275166"/>
                    </a:ext>
                  </a:extLst>
                </a:gridCol>
              </a:tblGrid>
              <a:tr h="0">
                <a:tc>
                  <a:txBody>
                    <a:bodyPr/>
                    <a:lstStyle/>
                    <a:p>
                      <a:r>
                        <a:rPr lang="en-US" sz="1600" b="0" dirty="0">
                          <a:solidFill>
                            <a:schemeClr val="tx1"/>
                          </a:solidFill>
                        </a:rPr>
                        <a:t>Select</a:t>
                      </a:r>
                      <a:r>
                        <a:rPr lang="en-US" sz="1600" b="0" baseline="0" dirty="0">
                          <a:solidFill>
                            <a:schemeClr val="tx1"/>
                          </a:solidFill>
                        </a:rPr>
                        <a:t> ‘Update Agenda’ to populate this Table of Contents</a:t>
                      </a:r>
                      <a:endParaRPr lang="en-GB" sz="1600" b="0" dirty="0">
                        <a:solidFill>
                          <a:schemeClr val="tx1"/>
                        </a:solidFill>
                      </a:endParaRPr>
                    </a:p>
                  </a:txBody>
                  <a:tcPr marL="88615" marR="88615" marT="144000" marB="144000"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baseline="0" dirty="0">
                          <a:ln>
                            <a:noFill/>
                          </a:ln>
                          <a:solidFill>
                            <a:schemeClr val="bg1"/>
                          </a:solidFill>
                          <a:uFill>
                            <a:solidFill>
                              <a:schemeClr val="bg1"/>
                            </a:solidFill>
                          </a:uFill>
                          <a:sym typeface="Wingdings 3"/>
                        </a:rPr>
                        <a:t>#</a:t>
                      </a:r>
                      <a:endParaRPr kumimoji="0" lang="en-GB" sz="1600" b="1" i="0" u="none" strike="noStrike" kern="1200" cap="none" spc="0" normalizeH="0" baseline="0" noProof="0" dirty="0">
                        <a:ln>
                          <a:noFill/>
                        </a:ln>
                        <a:solidFill>
                          <a:schemeClr val="bg1"/>
                        </a:solidFill>
                        <a:effectLst/>
                        <a:uLnTx/>
                        <a:uFill>
                          <a:solidFill>
                            <a:schemeClr val="bg1"/>
                          </a:solidFill>
                        </a:uFill>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59622293"/>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Section heading goes here</a:t>
                      </a:r>
                      <a:endParaRPr lang="en-GB" sz="1600" b="0" dirty="0">
                        <a:solidFill>
                          <a:schemeClr val="tx1"/>
                        </a:solidFill>
                      </a:endParaRPr>
                    </a:p>
                  </a:txBody>
                  <a:tcPr marL="88615" marR="88615"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16177298"/>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Section heading goes here</a:t>
                      </a:r>
                      <a:endParaRPr kumimoji="0" lang="en-GB" sz="1600" b="0" i="0" u="none" strike="noStrike" kern="1200" cap="none" spc="0" normalizeH="0" baseline="0" noProof="0" dirty="0">
                        <a:ln>
                          <a:noFill/>
                        </a:ln>
                        <a:solidFill>
                          <a:prstClr val="black"/>
                        </a:solidFill>
                        <a:effectLst/>
                        <a:uLnTx/>
                        <a:uFillTx/>
                        <a:latin typeface="Trebuchet MS"/>
                        <a:ea typeface="+mn-ea"/>
                        <a:cs typeface="+mn-cs"/>
                      </a:endParaRPr>
                    </a:p>
                  </a:txBody>
                  <a:tcPr marL="88615" marR="88615"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1901084"/>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Section heading goes here</a:t>
                      </a:r>
                      <a:endParaRPr kumimoji="0" lang="en-GB" sz="1600" b="0" i="0" u="none" strike="noStrike" kern="1200" cap="none" spc="0" normalizeH="0" baseline="0" noProof="0" dirty="0">
                        <a:ln>
                          <a:noFill/>
                        </a:ln>
                        <a:solidFill>
                          <a:prstClr val="black"/>
                        </a:solidFill>
                        <a:effectLst/>
                        <a:uLnTx/>
                        <a:uFillTx/>
                        <a:latin typeface="Trebuchet MS"/>
                        <a:ea typeface="+mn-ea"/>
                        <a:cs typeface="+mn-cs"/>
                      </a:endParaRPr>
                    </a:p>
                  </a:txBody>
                  <a:tcPr marL="88615" marR="88615"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90540540"/>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Section heading goes here</a:t>
                      </a:r>
                      <a:endParaRPr kumimoji="0" lang="en-GB" sz="1600" b="0" i="0" u="none" strike="noStrike" kern="1200" cap="none" spc="0" normalizeH="0" baseline="0" noProof="0" dirty="0">
                        <a:ln>
                          <a:noFill/>
                        </a:ln>
                        <a:solidFill>
                          <a:prstClr val="black"/>
                        </a:solidFill>
                        <a:effectLst/>
                        <a:uLnTx/>
                        <a:uFillTx/>
                        <a:latin typeface="Trebuchet MS"/>
                        <a:ea typeface="+mn-ea"/>
                        <a:cs typeface="+mn-cs"/>
                      </a:endParaRPr>
                    </a:p>
                  </a:txBody>
                  <a:tcPr marL="88615" marR="88615"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bl>
          </a:graphicData>
        </a:graphic>
      </p:graphicFrame>
      <p:sp>
        <p:nvSpPr>
          <p:cNvPr id="2" name="ctsMasterTitlePlaceholder"/>
          <p:cNvSpPr>
            <a:spLocks noGrp="1"/>
          </p:cNvSpPr>
          <p:nvPr>
            <p:ph type="title" hasCustomPrompt="1"/>
          </p:nvPr>
        </p:nvSpPr>
        <p:spPr bwMode="gray"/>
        <p:txBody>
          <a:bodyPr/>
          <a:lstStyle>
            <a:lvl1pPr>
              <a:defRPr/>
            </a:lvl1pPr>
          </a:lstStyle>
          <a:p>
            <a:r>
              <a:rPr lang="en-GB" noProof="0" dirty="0"/>
              <a:t>Click to add title</a:t>
            </a:r>
          </a:p>
        </p:txBody>
      </p:sp>
      <p:sp>
        <p:nvSpPr>
          <p:cNvPr id="3"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Contents</a:t>
            </a:r>
          </a:p>
        </p:txBody>
      </p:sp>
    </p:spTree>
    <p:extLst>
      <p:ext uri="{BB962C8B-B14F-4D97-AF65-F5344CB8AC3E}">
        <p14:creationId xmlns:p14="http://schemas.microsoft.com/office/powerpoint/2010/main" val="2281241201"/>
      </p:ext>
    </p:extLst>
  </p:cSld>
  <p:clrMapOvr>
    <a:masterClrMapping/>
  </p:clrMapOvr>
  <p:extLst>
    <p:ext uri="{DCECCB84-F9BA-43D5-87BE-67443E8EF086}">
      <p15:sldGuideLst xmlns:p15="http://schemas.microsoft.com/office/powerpoint/2012/main">
        <p15:guide id="1" pos="353">
          <p15:clr>
            <a:srgbClr val="A4A3A4"/>
          </p15:clr>
        </p15:guide>
        <p15:guide id="2" orient="horz" pos="663">
          <p15:clr>
            <a:srgbClr val="A4A3A4"/>
          </p15:clr>
        </p15:guide>
        <p15:guide id="3" orient="horz" pos="391">
          <p15:clr>
            <a:srgbClr val="A4A3A4"/>
          </p15:clr>
        </p15:guide>
        <p15:guide id="4" orient="horz" pos="981">
          <p15:clr>
            <a:srgbClr val="A4A3A4"/>
          </p15:clr>
        </p15:guide>
        <p15:guide id="5" orient="horz" pos="3793">
          <p15:clr>
            <a:srgbClr val="A4A3A4"/>
          </p15:clr>
        </p15:guide>
        <p15:guide id="6" pos="588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Picture Only">
    <p:spTree>
      <p:nvGrpSpPr>
        <p:cNvPr id="1" name=""/>
        <p:cNvGrpSpPr/>
        <p:nvPr/>
      </p:nvGrpSpPr>
      <p:grpSpPr>
        <a:xfrm>
          <a:off x="0" y="0"/>
          <a:ext cx="0" cy="0"/>
          <a:chOff x="0" y="0"/>
          <a:chExt cx="0" cy="0"/>
        </a:xfrm>
      </p:grpSpPr>
      <p:sp>
        <p:nvSpPr>
          <p:cNvPr id="21" name="Picture Placeholder 20"/>
          <p:cNvSpPr>
            <a:spLocks noGrp="1"/>
          </p:cNvSpPr>
          <p:nvPr>
            <p:ph type="pic" sz="quarter" idx="10" hasCustomPrompt="1"/>
          </p:nvPr>
        </p:nvSpPr>
        <p:spPr bwMode="gray">
          <a:xfrm>
            <a:off x="0" y="0"/>
            <a:ext cx="12192000" cy="6858000"/>
          </a:xfrm>
        </p:spPr>
        <p:txBody>
          <a:bodyPr anchor="ctr" anchorCtr="1"/>
          <a:lstStyle>
            <a:lvl1pPr algn="ctr">
              <a:defRPr baseline="0"/>
            </a:lvl1pPr>
          </a:lstStyle>
          <a:p>
            <a:r>
              <a:rPr lang="en-GB" noProof="0" dirty="0"/>
              <a:t>Insert picture with ‘Kennedys Tools &gt; Insert Images &gt; Insert Image on Impact Slide’</a:t>
            </a:r>
          </a:p>
        </p:txBody>
      </p:sp>
      <p:sp>
        <p:nvSpPr>
          <p:cNvPr id="3" name="ctsLYN" hidden="1"/>
          <p:cNvSpPr/>
          <p:nvPr userDrawn="1"/>
        </p:nvSpPr>
        <p:spPr>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Impact Picture Only</a:t>
            </a:r>
          </a:p>
        </p:txBody>
      </p:sp>
    </p:spTree>
    <p:extLst>
      <p:ext uri="{BB962C8B-B14F-4D97-AF65-F5344CB8AC3E}">
        <p14:creationId xmlns:p14="http://schemas.microsoft.com/office/powerpoint/2010/main" val="225895638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92792" y="1558758"/>
            <a:ext cx="10812432" cy="4464000"/>
          </a:xfrm>
        </p:spPr>
        <p:txBody>
          <a:bodyPr>
            <a:noAutofit/>
          </a:bodyPr>
          <a:lstStyle>
            <a:lvl1pPr>
              <a:defRPr baseline="0"/>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noProof="0" dirty="0"/>
              <a:t>Title and Content</a:t>
            </a:r>
          </a:p>
        </p:txBody>
      </p:sp>
      <p:sp>
        <p:nvSpPr>
          <p:cNvPr id="5" name="Title 4"/>
          <p:cNvSpPr>
            <a:spLocks noGrp="1"/>
          </p:cNvSpPr>
          <p:nvPr>
            <p:ph type="title" hasCustomPrompt="1"/>
          </p:nvPr>
        </p:nvSpPr>
        <p:spPr bwMode="gray">
          <a:xfrm>
            <a:off x="692560" y="623096"/>
            <a:ext cx="10811077" cy="431799"/>
          </a:xfrm>
        </p:spPr>
        <p:txBody>
          <a:bodyPr/>
          <a:lstStyle>
            <a:lvl1pPr>
              <a:defRPr/>
            </a:lvl1pPr>
          </a:lstStyle>
          <a:p>
            <a:r>
              <a:rPr lang="en-GB" noProof="0" dirty="0"/>
              <a:t>Click to add title</a:t>
            </a:r>
          </a:p>
        </p:txBody>
      </p:sp>
      <p:sp>
        <p:nvSpPr>
          <p:cNvPr id="7" name="Text Placeholder 6"/>
          <p:cNvSpPr>
            <a:spLocks noGrp="1"/>
          </p:cNvSpPr>
          <p:nvPr>
            <p:ph type="body" sz="quarter" idx="10" hasCustomPrompt="1"/>
          </p:nvPr>
        </p:nvSpPr>
        <p:spPr>
          <a:xfrm>
            <a:off x="692560" y="1052514"/>
            <a:ext cx="10812585" cy="307777"/>
          </a:xfrm>
          <a:noFill/>
        </p:spPr>
        <p:txBody>
          <a:bodyPr wrap="square" lIns="0" tIns="0" rIns="0" bIns="0" rtlCol="0">
            <a:spAutoFit/>
          </a:bodyPr>
          <a:lstStyle>
            <a:lvl1pPr>
              <a:defRPr lang="da-DK" b="1" dirty="0">
                <a:solidFill>
                  <a:srgbClr val="7F7F7F"/>
                </a:solidFill>
              </a:defRPr>
            </a:lvl1pPr>
          </a:lstStyle>
          <a:p>
            <a:pPr lvl="0"/>
            <a:r>
              <a:rPr lang="da-DK" dirty="0"/>
              <a:t>Click to insert subtitle</a:t>
            </a:r>
          </a:p>
        </p:txBody>
      </p:sp>
    </p:spTree>
    <p:extLst>
      <p:ext uri="{BB962C8B-B14F-4D97-AF65-F5344CB8AC3E}">
        <p14:creationId xmlns:p14="http://schemas.microsoft.com/office/powerpoint/2010/main" val="334977823"/>
      </p:ext>
    </p:extLst>
  </p:cSld>
  <p:clrMapOvr>
    <a:masterClrMapping/>
  </p:clrMapOvr>
  <p:extLst>
    <p:ext uri="{DCECCB84-F9BA-43D5-87BE-67443E8EF086}">
      <p15:sldGuideLst xmlns:p15="http://schemas.microsoft.com/office/powerpoint/2012/main">
        <p15:guide id="1" pos="353">
          <p15:clr>
            <a:srgbClr val="A4A3A4"/>
          </p15:clr>
        </p15:guide>
        <p15:guide id="2" orient="horz" pos="391">
          <p15:clr>
            <a:srgbClr val="A4A3A4"/>
          </p15:clr>
        </p15:guide>
        <p15:guide id="3" pos="5887">
          <p15:clr>
            <a:srgbClr val="A4A3A4"/>
          </p15:clr>
        </p15:guide>
        <p15:guide id="4" orient="horz" pos="663">
          <p15:clr>
            <a:srgbClr val="A4A3A4"/>
          </p15:clr>
        </p15:guide>
        <p15:guide id="5" orient="horz" pos="981">
          <p15:clr>
            <a:srgbClr val="A4A3A4"/>
          </p15:clr>
        </p15:guide>
        <p15:guide id="6" orient="horz" pos="3793">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spTree>
      <p:nvGrpSpPr>
        <p:cNvPr id="1" name=""/>
        <p:cNvGrpSpPr/>
        <p:nvPr/>
      </p:nvGrpSpPr>
      <p:grpSpPr>
        <a:xfrm>
          <a:off x="0" y="0"/>
          <a:ext cx="0" cy="0"/>
          <a:chOff x="0" y="0"/>
          <a:chExt cx="0" cy="0"/>
        </a:xfrm>
      </p:grpSpPr>
      <p:grpSp>
        <p:nvGrpSpPr>
          <p:cNvPr id="33" name="ctsGrid"/>
          <p:cNvGrpSpPr/>
          <p:nvPr userDrawn="1"/>
        </p:nvGrpSpPr>
        <p:grpSpPr bwMode="gray">
          <a:xfrm>
            <a:off x="-300550" y="-288660"/>
            <a:ext cx="12799358" cy="7462077"/>
            <a:chOff x="-258483" y="-288661"/>
            <a:chExt cx="10399478" cy="7462077"/>
          </a:xfrm>
        </p:grpSpPr>
        <p:grpSp>
          <p:nvGrpSpPr>
            <p:cNvPr id="34" name="Left Arrows"/>
            <p:cNvGrpSpPr/>
            <p:nvPr userDrawn="1"/>
          </p:nvGrpSpPr>
          <p:grpSpPr bwMode="gray">
            <a:xfrm>
              <a:off x="-258483" y="2636838"/>
              <a:ext cx="249281" cy="1944687"/>
              <a:chOff x="-283332" y="2625231"/>
              <a:chExt cx="270001" cy="1944687"/>
            </a:xfrm>
          </p:grpSpPr>
          <p:cxnSp>
            <p:nvCxnSpPr>
              <p:cNvPr id="46" name="Straight Arrow Connector 45"/>
              <p:cNvCxnSpPr/>
              <p:nvPr userDrawn="1"/>
            </p:nvCxnSpPr>
            <p:spPr bwMode="gray">
              <a:xfrm>
                <a:off x="-283332"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bwMode="gray">
              <a:xfrm>
                <a:off x="-283331"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userDrawn="1"/>
            </p:nvCxnSpPr>
            <p:spPr bwMode="gray">
              <a:xfrm>
                <a:off x="-283331" y="305772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bwMode="gray">
              <a:xfrm>
                <a:off x="-283331"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Right Arrows"/>
            <p:cNvGrpSpPr/>
            <p:nvPr userDrawn="1"/>
          </p:nvGrpSpPr>
          <p:grpSpPr bwMode="gray">
            <a:xfrm flipH="1">
              <a:off x="9891711" y="2636838"/>
              <a:ext cx="249284" cy="1944687"/>
              <a:chOff x="2208149" y="2625231"/>
              <a:chExt cx="270004" cy="1944687"/>
            </a:xfrm>
          </p:grpSpPr>
          <p:cxnSp>
            <p:nvCxnSpPr>
              <p:cNvPr id="42" name="Straight Arrow Connector 41"/>
              <p:cNvCxnSpPr/>
              <p:nvPr userDrawn="1"/>
            </p:nvCxnSpPr>
            <p:spPr bwMode="gray">
              <a:xfrm>
                <a:off x="2208149"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userDrawn="1"/>
            </p:nvCxnSpPr>
            <p:spPr bwMode="gray">
              <a:xfrm>
                <a:off x="2208153"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bwMode="gray">
              <a:xfrm>
                <a:off x="2208150" y="30577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bwMode="gray">
              <a:xfrm>
                <a:off x="2208149"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6" name="Bottom Arrows"/>
            <p:cNvGrpSpPr/>
            <p:nvPr userDrawn="1"/>
          </p:nvGrpSpPr>
          <p:grpSpPr bwMode="gray">
            <a:xfrm>
              <a:off x="4149694" y="6860553"/>
              <a:ext cx="5396930" cy="312863"/>
              <a:chOff x="4491243" y="6848946"/>
              <a:chExt cx="5845510" cy="312863"/>
            </a:xfrm>
          </p:grpSpPr>
          <p:cxnSp>
            <p:nvCxnSpPr>
              <p:cNvPr id="40" name="Straight Arrow Connector 39"/>
              <p:cNvCxnSpPr/>
              <p:nvPr userDrawn="1"/>
            </p:nvCxnSpPr>
            <p:spPr bwMode="gray">
              <a:xfrm rot="5400000" flipH="1" flipV="1">
                <a:off x="10201753"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bwMode="gray">
              <a:xfrm rot="5400000" flipH="1" flipV="1">
                <a:off x="4356243" y="7026809"/>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7" name="Top Arrows"/>
            <p:cNvGrpSpPr/>
            <p:nvPr userDrawn="1"/>
          </p:nvGrpSpPr>
          <p:grpSpPr bwMode="gray">
            <a:xfrm>
              <a:off x="4149694" y="-288661"/>
              <a:ext cx="5397039" cy="288661"/>
              <a:chOff x="4149694" y="-288661"/>
              <a:chExt cx="5397039" cy="288661"/>
            </a:xfrm>
          </p:grpSpPr>
          <p:cxnSp>
            <p:nvCxnSpPr>
              <p:cNvPr id="38" name="Straight Arrow Connector 37"/>
              <p:cNvCxnSpPr/>
              <p:nvPr userDrawn="1"/>
            </p:nvCxnSpPr>
            <p:spPr bwMode="gray">
              <a:xfrm rot="16200000" flipH="1">
                <a:off x="9411733" y="-15366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userDrawn="1"/>
            </p:nvCxnSpPr>
            <p:spPr bwMode="gray">
              <a:xfrm rot="16200000" flipH="1">
                <a:off x="4014694" y="-135000"/>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noProof="0" dirty="0"/>
              <a:t>Section Header White</a:t>
            </a:r>
          </a:p>
        </p:txBody>
      </p:sp>
      <p:pic>
        <p:nvPicPr>
          <p:cNvPr id="14" name="KennedyLogo"/>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10620058" y="6501914"/>
            <a:ext cx="1145684" cy="238254"/>
          </a:xfrm>
          <a:prstGeom prst="rect">
            <a:avLst/>
          </a:prstGeom>
        </p:spPr>
      </p:pic>
      <p:pic>
        <p:nvPicPr>
          <p:cNvPr id="18" name="TuliLogo" hidden="1"/>
          <p:cNvPicPr>
            <a:picLocks noChangeAspect="1"/>
          </p:cNvPicPr>
          <p:nvPr userDrawn="1"/>
        </p:nvPicPr>
        <p:blipFill>
          <a:blip r:embed="rId3"/>
          <a:stretch>
            <a:fillRect/>
          </a:stretch>
        </p:blipFill>
        <p:spPr bwMode="gray">
          <a:xfrm>
            <a:off x="10620447" y="6519410"/>
            <a:ext cx="1147569" cy="196080"/>
          </a:xfrm>
          <a:prstGeom prst="rect">
            <a:avLst/>
          </a:prstGeom>
        </p:spPr>
      </p:pic>
      <p:pic>
        <p:nvPicPr>
          <p:cNvPr id="19" name="KennedyLSLogo" hidden="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bwMode="gray">
          <a:xfrm>
            <a:off x="10620588" y="6381934"/>
            <a:ext cx="1147569" cy="369281"/>
          </a:xfrm>
          <a:prstGeom prst="rect">
            <a:avLst/>
          </a:prstGeom>
        </p:spPr>
      </p:pic>
      <p:pic>
        <p:nvPicPr>
          <p:cNvPr id="29" name="KennedyCMKLogo" hidden="1"/>
          <p:cNvPicPr>
            <a:picLocks noChangeAspect="1"/>
          </p:cNvPicPr>
          <p:nvPr userDrawn="1"/>
        </p:nvPicPr>
        <p:blipFill>
          <a:blip r:embed="rId5"/>
          <a:stretch>
            <a:fillRect/>
          </a:stretch>
        </p:blipFill>
        <p:spPr>
          <a:xfrm>
            <a:off x="9993434" y="6506293"/>
            <a:ext cx="1772308" cy="231849"/>
          </a:xfrm>
          <a:prstGeom prst="rect">
            <a:avLst/>
          </a:prstGeom>
        </p:spPr>
      </p:pic>
      <p:grpSp>
        <p:nvGrpSpPr>
          <p:cNvPr id="9" name="Group 8"/>
          <p:cNvGrpSpPr/>
          <p:nvPr userDrawn="1"/>
        </p:nvGrpSpPr>
        <p:grpSpPr>
          <a:xfrm>
            <a:off x="0" y="0"/>
            <a:ext cx="5716148" cy="6858000"/>
            <a:chOff x="0" y="0"/>
            <a:chExt cx="4644370" cy="6858000"/>
          </a:xfrm>
        </p:grpSpPr>
        <p:sp>
          <p:nvSpPr>
            <p:cNvPr id="7" name="Freeform 9"/>
            <p:cNvSpPr>
              <a:spLocks noChangeAspect="1"/>
            </p:cNvSpPr>
            <p:nvPr userDrawn="1"/>
          </p:nvSpPr>
          <p:spPr bwMode="gray">
            <a:xfrm>
              <a:off x="144379" y="0"/>
              <a:ext cx="4499991" cy="6858000"/>
            </a:xfrm>
            <a:custGeom>
              <a:avLst/>
              <a:gdLst>
                <a:gd name="connsiteX0" fmla="*/ 0 w 4499991"/>
                <a:gd name="connsiteY0" fmla="*/ 0 h 6858000"/>
                <a:gd name="connsiteX1" fmla="*/ 4499991 w 4499991"/>
                <a:gd name="connsiteY1" fmla="*/ 0 h 6858000"/>
                <a:gd name="connsiteX2" fmla="*/ 2084361 w 4499991"/>
                <a:gd name="connsiteY2" fmla="*/ 6858000 h 6858000"/>
                <a:gd name="connsiteX3" fmla="*/ 0 w 4499991"/>
                <a:gd name="connsiteY3" fmla="*/ 6858000 h 6858000"/>
                <a:gd name="connsiteX0" fmla="*/ 0 w 4499991"/>
                <a:gd name="connsiteY0" fmla="*/ 0 h 6858000"/>
                <a:gd name="connsiteX1" fmla="*/ 4499991 w 4499991"/>
                <a:gd name="connsiteY1" fmla="*/ 0 h 6858000"/>
                <a:gd name="connsiteX2" fmla="*/ 2160561 w 4499991"/>
                <a:gd name="connsiteY2" fmla="*/ 6858000 h 6858000"/>
                <a:gd name="connsiteX3" fmla="*/ 0 w 4499991"/>
                <a:gd name="connsiteY3" fmla="*/ 6858000 h 6858000"/>
                <a:gd name="connsiteX4" fmla="*/ 0 w 4499991"/>
                <a:gd name="connsiteY4" fmla="*/ 0 h 6858000"/>
                <a:gd name="connsiteX0" fmla="*/ 0 w 4499991"/>
                <a:gd name="connsiteY0" fmla="*/ 0 h 6858000"/>
                <a:gd name="connsiteX1" fmla="*/ 4499991 w 4499991"/>
                <a:gd name="connsiteY1" fmla="*/ 0 h 6858000"/>
                <a:gd name="connsiteX2" fmla="*/ 2122461 w 4499991"/>
                <a:gd name="connsiteY2" fmla="*/ 6858000 h 6858000"/>
                <a:gd name="connsiteX3" fmla="*/ 0 w 4499991"/>
                <a:gd name="connsiteY3" fmla="*/ 6858000 h 6858000"/>
                <a:gd name="connsiteX4" fmla="*/ 0 w 4499991"/>
                <a:gd name="connsiteY4" fmla="*/ 0 h 6858000"/>
                <a:gd name="connsiteX0" fmla="*/ 0 w 4499991"/>
                <a:gd name="connsiteY0" fmla="*/ 0 h 6858000"/>
                <a:gd name="connsiteX1" fmla="*/ 4499991 w 4499991"/>
                <a:gd name="connsiteY1" fmla="*/ 0 h 6858000"/>
                <a:gd name="connsiteX2" fmla="*/ 2136749 w 4499991"/>
                <a:gd name="connsiteY2" fmla="*/ 6855618 h 6858000"/>
                <a:gd name="connsiteX3" fmla="*/ 0 w 4499991"/>
                <a:gd name="connsiteY3" fmla="*/ 6858000 h 6858000"/>
                <a:gd name="connsiteX4" fmla="*/ 0 w 44999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991" h="6858000">
                  <a:moveTo>
                    <a:pt x="0" y="0"/>
                  </a:moveTo>
                  <a:lnTo>
                    <a:pt x="4499991" y="0"/>
                  </a:lnTo>
                  <a:lnTo>
                    <a:pt x="2136749" y="6855618"/>
                  </a:lnTo>
                  <a:lnTo>
                    <a:pt x="0" y="685800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GB" sz="1000" noProof="0" dirty="0">
                <a:solidFill>
                  <a:schemeClr val="tx1"/>
                </a:solidFill>
              </a:endParaRPr>
            </a:p>
          </p:txBody>
        </p:sp>
        <p:sp>
          <p:nvSpPr>
            <p:cNvPr id="8" name="Freeform 5"/>
            <p:cNvSpPr>
              <a:spLocks noChangeAspect="1"/>
            </p:cNvSpPr>
            <p:nvPr userDrawn="1"/>
          </p:nvSpPr>
          <p:spPr bwMode="gray">
            <a:xfrm>
              <a:off x="0" y="0"/>
              <a:ext cx="4499991" cy="6858000"/>
            </a:xfrm>
            <a:custGeom>
              <a:avLst/>
              <a:gdLst>
                <a:gd name="connsiteX0" fmla="*/ 0 w 4499991"/>
                <a:gd name="connsiteY0" fmla="*/ 0 h 6858000"/>
                <a:gd name="connsiteX1" fmla="*/ 4499991 w 4499991"/>
                <a:gd name="connsiteY1" fmla="*/ 0 h 6858000"/>
                <a:gd name="connsiteX2" fmla="*/ 2084361 w 4499991"/>
                <a:gd name="connsiteY2" fmla="*/ 6858000 h 6858000"/>
                <a:gd name="connsiteX3" fmla="*/ 0 w 4499991"/>
                <a:gd name="connsiteY3" fmla="*/ 6858000 h 6858000"/>
                <a:gd name="connsiteX0" fmla="*/ 0 w 4499991"/>
                <a:gd name="connsiteY0" fmla="*/ 0 h 6858000"/>
                <a:gd name="connsiteX1" fmla="*/ 4499991 w 4499991"/>
                <a:gd name="connsiteY1" fmla="*/ 0 h 6858000"/>
                <a:gd name="connsiteX2" fmla="*/ 2141511 w 4499991"/>
                <a:gd name="connsiteY2" fmla="*/ 6858000 h 6858000"/>
                <a:gd name="connsiteX3" fmla="*/ 0 w 4499991"/>
                <a:gd name="connsiteY3" fmla="*/ 6858000 h 6858000"/>
                <a:gd name="connsiteX4" fmla="*/ 0 w 44999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991" h="6858000">
                  <a:moveTo>
                    <a:pt x="0" y="0"/>
                  </a:moveTo>
                  <a:lnTo>
                    <a:pt x="4499991" y="0"/>
                  </a:lnTo>
                  <a:lnTo>
                    <a:pt x="2141511" y="6858000"/>
                  </a:lnTo>
                  <a:lnTo>
                    <a:pt x="0" y="685800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GB" sz="1000" noProof="0" dirty="0"/>
            </a:p>
          </p:txBody>
        </p:sp>
      </p:grpSp>
      <p:sp>
        <p:nvSpPr>
          <p:cNvPr id="2" name="Title 1"/>
          <p:cNvSpPr>
            <a:spLocks noGrp="1"/>
          </p:cNvSpPr>
          <p:nvPr userDrawn="1">
            <p:ph type="title" hasCustomPrompt="1"/>
          </p:nvPr>
        </p:nvSpPr>
        <p:spPr bwMode="gray">
          <a:xfrm>
            <a:off x="5121120" y="2639219"/>
            <a:ext cx="6646154" cy="396000"/>
          </a:xfrm>
        </p:spPr>
        <p:txBody>
          <a:bodyPr anchor="b" anchorCtr="0">
            <a:noAutofit/>
          </a:bodyPr>
          <a:lstStyle>
            <a:lvl1pPr algn="r">
              <a:defRPr sz="2400" b="1" cap="all" baseline="0"/>
            </a:lvl1pPr>
          </a:lstStyle>
          <a:p>
            <a:r>
              <a:rPr lang="en-GB" noProof="0" dirty="0"/>
              <a:t>CLICK to add divider title</a:t>
            </a:r>
          </a:p>
        </p:txBody>
      </p:sp>
      <p:sp>
        <p:nvSpPr>
          <p:cNvPr id="3" name="Text Placeholder 2"/>
          <p:cNvSpPr>
            <a:spLocks noGrp="1"/>
          </p:cNvSpPr>
          <p:nvPr userDrawn="1">
            <p:ph type="body" idx="1" hasCustomPrompt="1"/>
          </p:nvPr>
        </p:nvSpPr>
        <p:spPr bwMode="gray">
          <a:xfrm>
            <a:off x="5121120" y="3071340"/>
            <a:ext cx="6646154" cy="1512000"/>
          </a:xfrm>
        </p:spPr>
        <p:txBody>
          <a:bodyPr>
            <a:no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 to add divider subtitle</a:t>
            </a:r>
          </a:p>
        </p:txBody>
      </p:sp>
      <p:sp>
        <p:nvSpPr>
          <p:cNvPr id="13" name="SectionDivImage"/>
          <p:cNvSpPr>
            <a:spLocks noGrp="1"/>
          </p:cNvSpPr>
          <p:nvPr userDrawn="1">
            <p:ph type="pic" sz="quarter" idx="10" hasCustomPrompt="1"/>
          </p:nvPr>
        </p:nvSpPr>
        <p:spPr bwMode="gray">
          <a:xfrm>
            <a:off x="1" y="0"/>
            <a:ext cx="5539154" cy="6858000"/>
          </a:xfrm>
          <a:custGeom>
            <a:avLst/>
            <a:gdLst>
              <a:gd name="connsiteX0" fmla="*/ 0 w 4500563"/>
              <a:gd name="connsiteY0" fmla="*/ 6858000 h 6858000"/>
              <a:gd name="connsiteX1" fmla="*/ 0 w 4500563"/>
              <a:gd name="connsiteY1" fmla="*/ 0 h 6858000"/>
              <a:gd name="connsiteX2" fmla="*/ 4500563 w 4500563"/>
              <a:gd name="connsiteY2" fmla="*/ 0 h 6858000"/>
              <a:gd name="connsiteX3" fmla="*/ 4500563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447476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197310 w 4500563"/>
              <a:gd name="connsiteY3" fmla="*/ 6858000 h 6858000"/>
              <a:gd name="connsiteX4" fmla="*/ 0 w 4500563"/>
              <a:gd name="connsiteY4" fmla="*/ 6858000 h 6858000"/>
              <a:gd name="connsiteX0" fmla="*/ 0 w 4500563"/>
              <a:gd name="connsiteY0" fmla="*/ 6858000 h 6866627"/>
              <a:gd name="connsiteX1" fmla="*/ 0 w 4500563"/>
              <a:gd name="connsiteY1" fmla="*/ 0 h 6866627"/>
              <a:gd name="connsiteX2" fmla="*/ 4500563 w 4500563"/>
              <a:gd name="connsiteY2" fmla="*/ 0 h 6866627"/>
              <a:gd name="connsiteX3" fmla="*/ 2076541 w 4500563"/>
              <a:gd name="connsiteY3" fmla="*/ 6866627 h 6866627"/>
              <a:gd name="connsiteX4" fmla="*/ 0 w 4500563"/>
              <a:gd name="connsiteY4" fmla="*/ 6858000 h 6866627"/>
              <a:gd name="connsiteX0" fmla="*/ 0 w 4500563"/>
              <a:gd name="connsiteY0" fmla="*/ 6858000 h 6875253"/>
              <a:gd name="connsiteX1" fmla="*/ 0 w 4500563"/>
              <a:gd name="connsiteY1" fmla="*/ 0 h 6875253"/>
              <a:gd name="connsiteX2" fmla="*/ 4500563 w 4500563"/>
              <a:gd name="connsiteY2" fmla="*/ 0 h 6875253"/>
              <a:gd name="connsiteX3" fmla="*/ 2067915 w 4500563"/>
              <a:gd name="connsiteY3" fmla="*/ 6875253 h 6875253"/>
              <a:gd name="connsiteX4" fmla="*/ 0 w 4500563"/>
              <a:gd name="connsiteY4" fmla="*/ 6858000 h 6875253"/>
              <a:gd name="connsiteX0" fmla="*/ 0 w 4500563"/>
              <a:gd name="connsiteY0" fmla="*/ 6858000 h 6860965"/>
              <a:gd name="connsiteX1" fmla="*/ 0 w 4500563"/>
              <a:gd name="connsiteY1" fmla="*/ 0 h 6860965"/>
              <a:gd name="connsiteX2" fmla="*/ 4500563 w 4500563"/>
              <a:gd name="connsiteY2" fmla="*/ 0 h 6860965"/>
              <a:gd name="connsiteX3" fmla="*/ 2079822 w 4500563"/>
              <a:gd name="connsiteY3" fmla="*/ 6860965 h 6860965"/>
              <a:gd name="connsiteX4" fmla="*/ 0 w 4500563"/>
              <a:gd name="connsiteY4" fmla="*/ 6858000 h 6860965"/>
              <a:gd name="connsiteX0" fmla="*/ 0 w 4500563"/>
              <a:gd name="connsiteY0" fmla="*/ 6858000 h 6860965"/>
              <a:gd name="connsiteX1" fmla="*/ 0 w 4500563"/>
              <a:gd name="connsiteY1" fmla="*/ 0 h 6860965"/>
              <a:gd name="connsiteX2" fmla="*/ 4500563 w 4500563"/>
              <a:gd name="connsiteY2" fmla="*/ 0 h 6860965"/>
              <a:gd name="connsiteX3" fmla="*/ 2084584 w 4500563"/>
              <a:gd name="connsiteY3" fmla="*/ 6860965 h 6860965"/>
              <a:gd name="connsiteX4" fmla="*/ 0 w 4500563"/>
              <a:gd name="connsiteY4" fmla="*/ 6858000 h 6860965"/>
              <a:gd name="connsiteX0" fmla="*/ 0 w 4500563"/>
              <a:gd name="connsiteY0" fmla="*/ 6858000 h 6858584"/>
              <a:gd name="connsiteX1" fmla="*/ 0 w 4500563"/>
              <a:gd name="connsiteY1" fmla="*/ 0 h 6858584"/>
              <a:gd name="connsiteX2" fmla="*/ 4500563 w 4500563"/>
              <a:gd name="connsiteY2" fmla="*/ 0 h 6858584"/>
              <a:gd name="connsiteX3" fmla="*/ 2091728 w 4500563"/>
              <a:gd name="connsiteY3" fmla="*/ 6858584 h 6858584"/>
              <a:gd name="connsiteX4" fmla="*/ 0 w 4500563"/>
              <a:gd name="connsiteY4" fmla="*/ 6858000 h 6858584"/>
              <a:gd name="connsiteX0" fmla="*/ 0 w 4500563"/>
              <a:gd name="connsiteY0" fmla="*/ 6858000 h 6858584"/>
              <a:gd name="connsiteX1" fmla="*/ 0 w 4500563"/>
              <a:gd name="connsiteY1" fmla="*/ 0 h 6858584"/>
              <a:gd name="connsiteX2" fmla="*/ 4500563 w 4500563"/>
              <a:gd name="connsiteY2" fmla="*/ 0 h 6858584"/>
              <a:gd name="connsiteX3" fmla="*/ 2084584 w 4500563"/>
              <a:gd name="connsiteY3" fmla="*/ 6858584 h 6858584"/>
              <a:gd name="connsiteX4" fmla="*/ 0 w 4500563"/>
              <a:gd name="connsiteY4" fmla="*/ 6858000 h 6858584"/>
              <a:gd name="connsiteX0" fmla="*/ 0 w 4500563"/>
              <a:gd name="connsiteY0" fmla="*/ 6858000 h 6858000"/>
              <a:gd name="connsiteX1" fmla="*/ 0 w 4500563"/>
              <a:gd name="connsiteY1" fmla="*/ 0 h 6858000"/>
              <a:gd name="connsiteX2" fmla="*/ 4500563 w 4500563"/>
              <a:gd name="connsiteY2" fmla="*/ 0 h 6858000"/>
              <a:gd name="connsiteX3" fmla="*/ 2151259 w 4500563"/>
              <a:gd name="connsiteY3" fmla="*/ 6849059 h 6858000"/>
              <a:gd name="connsiteX4" fmla="*/ 0 w 450056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3" h="6858000">
                <a:moveTo>
                  <a:pt x="0" y="6858000"/>
                </a:moveTo>
                <a:lnTo>
                  <a:pt x="0" y="0"/>
                </a:lnTo>
                <a:lnTo>
                  <a:pt x="4500563" y="0"/>
                </a:lnTo>
                <a:lnTo>
                  <a:pt x="2151259" y="6849059"/>
                </a:lnTo>
                <a:lnTo>
                  <a:pt x="0" y="6858000"/>
                </a:lnTo>
                <a:close/>
              </a:path>
            </a:pathLst>
          </a:custGeom>
          <a:solidFill>
            <a:schemeClr val="tx1"/>
          </a:solid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Insert picture with ‘Kennedys Tools &gt; Insert Images &gt; Insert Section Divider Image’</a:t>
            </a:r>
          </a:p>
        </p:txBody>
      </p:sp>
    </p:spTree>
    <p:extLst>
      <p:ext uri="{BB962C8B-B14F-4D97-AF65-F5344CB8AC3E}">
        <p14:creationId xmlns:p14="http://schemas.microsoft.com/office/powerpoint/2010/main" val="58736898"/>
      </p:ext>
    </p:extLst>
  </p:cSld>
  <p:clrMapOvr>
    <a:masterClrMapping/>
  </p:clrMapOvr>
  <p:extLst>
    <p:ext uri="{DCECCB84-F9BA-43D5-87BE-67443E8EF086}">
      <p15:sldGuideLst xmlns:p15="http://schemas.microsoft.com/office/powerpoint/2012/main">
        <p15:guide id="1" pos="2621">
          <p15:clr>
            <a:srgbClr val="A4A3A4"/>
          </p15:clr>
        </p15:guide>
        <p15:guide id="2" orient="horz" pos="1660">
          <p15:clr>
            <a:srgbClr val="A4A3A4"/>
          </p15:clr>
        </p15:guide>
        <p15:guide id="3" orient="horz" pos="1911">
          <p15:clr>
            <a:srgbClr val="A4A3A4"/>
          </p15:clr>
        </p15:guide>
        <p15:guide id="4" orient="horz" pos="1934">
          <p15:clr>
            <a:srgbClr val="A4A3A4"/>
          </p15:clr>
        </p15:guide>
        <p15:guide id="5" orient="horz" pos="2886">
          <p15:clr>
            <a:srgbClr val="A4A3A4"/>
          </p15:clr>
        </p15:guide>
        <p15:guide id="6" pos="6023">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spTree>
      <p:nvGrpSpPr>
        <p:cNvPr id="1" name=""/>
        <p:cNvGrpSpPr/>
        <p:nvPr/>
      </p:nvGrpSpPr>
      <p:grpSpPr>
        <a:xfrm>
          <a:off x="0" y="0"/>
          <a:ext cx="0" cy="0"/>
          <a:chOff x="0" y="0"/>
          <a:chExt cx="0" cy="0"/>
        </a:xfrm>
      </p:grpSpPr>
      <p:grpSp>
        <p:nvGrpSpPr>
          <p:cNvPr id="51" name="ctsGrid"/>
          <p:cNvGrpSpPr/>
          <p:nvPr userDrawn="1"/>
        </p:nvGrpSpPr>
        <p:grpSpPr bwMode="gray">
          <a:xfrm>
            <a:off x="-300550" y="-288660"/>
            <a:ext cx="12799358" cy="7462077"/>
            <a:chOff x="-258483" y="-288661"/>
            <a:chExt cx="10399478" cy="7462077"/>
          </a:xfrm>
        </p:grpSpPr>
        <p:grpSp>
          <p:nvGrpSpPr>
            <p:cNvPr id="52" name="Left Arrows"/>
            <p:cNvGrpSpPr/>
            <p:nvPr userDrawn="1"/>
          </p:nvGrpSpPr>
          <p:grpSpPr bwMode="gray">
            <a:xfrm>
              <a:off x="-258483" y="2636838"/>
              <a:ext cx="249281" cy="1944687"/>
              <a:chOff x="-283332" y="2625231"/>
              <a:chExt cx="270001" cy="1944687"/>
            </a:xfrm>
          </p:grpSpPr>
          <p:cxnSp>
            <p:nvCxnSpPr>
              <p:cNvPr id="64" name="Straight Arrow Connector 63"/>
              <p:cNvCxnSpPr/>
              <p:nvPr userDrawn="1"/>
            </p:nvCxnSpPr>
            <p:spPr bwMode="gray">
              <a:xfrm>
                <a:off x="-283332"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userDrawn="1"/>
            </p:nvCxnSpPr>
            <p:spPr bwMode="gray">
              <a:xfrm>
                <a:off x="-283331"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bwMode="gray">
              <a:xfrm>
                <a:off x="-283331" y="305772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userDrawn="1"/>
            </p:nvCxnSpPr>
            <p:spPr bwMode="gray">
              <a:xfrm>
                <a:off x="-283331"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3" name="Right Arrows"/>
            <p:cNvGrpSpPr/>
            <p:nvPr userDrawn="1"/>
          </p:nvGrpSpPr>
          <p:grpSpPr bwMode="gray">
            <a:xfrm flipH="1">
              <a:off x="9891711" y="2636838"/>
              <a:ext cx="249284" cy="1944687"/>
              <a:chOff x="2208149" y="2625231"/>
              <a:chExt cx="270004" cy="1944687"/>
            </a:xfrm>
          </p:grpSpPr>
          <p:cxnSp>
            <p:nvCxnSpPr>
              <p:cNvPr id="60" name="Straight Arrow Connector 59"/>
              <p:cNvCxnSpPr/>
              <p:nvPr userDrawn="1"/>
            </p:nvCxnSpPr>
            <p:spPr bwMode="gray">
              <a:xfrm>
                <a:off x="2208149"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userDrawn="1"/>
            </p:nvCxnSpPr>
            <p:spPr bwMode="gray">
              <a:xfrm>
                <a:off x="2208153"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bwMode="gray">
              <a:xfrm>
                <a:off x="2208150" y="30577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userDrawn="1"/>
            </p:nvCxnSpPr>
            <p:spPr bwMode="gray">
              <a:xfrm>
                <a:off x="2208149"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4" name="Bottom Arrows"/>
            <p:cNvGrpSpPr/>
            <p:nvPr userDrawn="1"/>
          </p:nvGrpSpPr>
          <p:grpSpPr bwMode="gray">
            <a:xfrm>
              <a:off x="4149694" y="6860553"/>
              <a:ext cx="5396930" cy="312863"/>
              <a:chOff x="4491243" y="6848946"/>
              <a:chExt cx="5845510" cy="312863"/>
            </a:xfrm>
          </p:grpSpPr>
          <p:cxnSp>
            <p:nvCxnSpPr>
              <p:cNvPr id="58" name="Straight Arrow Connector 57"/>
              <p:cNvCxnSpPr/>
              <p:nvPr userDrawn="1"/>
            </p:nvCxnSpPr>
            <p:spPr bwMode="gray">
              <a:xfrm rot="5400000" flipH="1" flipV="1">
                <a:off x="10201753"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userDrawn="1"/>
            </p:nvCxnSpPr>
            <p:spPr bwMode="gray">
              <a:xfrm rot="5400000" flipH="1" flipV="1">
                <a:off x="4356243" y="7026809"/>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5" name="Top Arrows"/>
            <p:cNvGrpSpPr/>
            <p:nvPr userDrawn="1"/>
          </p:nvGrpSpPr>
          <p:grpSpPr bwMode="gray">
            <a:xfrm>
              <a:off x="4149694" y="-288661"/>
              <a:ext cx="5397039" cy="288661"/>
              <a:chOff x="4149694" y="-288661"/>
              <a:chExt cx="5397039" cy="288661"/>
            </a:xfrm>
          </p:grpSpPr>
          <p:cxnSp>
            <p:nvCxnSpPr>
              <p:cNvPr id="56" name="Straight Arrow Connector 55"/>
              <p:cNvCxnSpPr/>
              <p:nvPr userDrawn="1"/>
            </p:nvCxnSpPr>
            <p:spPr bwMode="gray">
              <a:xfrm rot="16200000" flipH="1">
                <a:off x="9411733" y="-15366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userDrawn="1"/>
            </p:nvCxnSpPr>
            <p:spPr bwMode="gray">
              <a:xfrm rot="16200000" flipH="1">
                <a:off x="4014694" y="-135000"/>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userDrawn="1"/>
        </p:nvGrpSpPr>
        <p:grpSpPr>
          <a:xfrm>
            <a:off x="2658708" y="0"/>
            <a:ext cx="9533292" cy="6858000"/>
            <a:chOff x="2149556" y="0"/>
            <a:chExt cx="7745800" cy="6858000"/>
          </a:xfrm>
        </p:grpSpPr>
        <p:sp>
          <p:nvSpPr>
            <p:cNvPr id="94" name="Freeform: Shape 93"/>
            <p:cNvSpPr>
              <a:spLocks noChangeAspect="1"/>
            </p:cNvSpPr>
            <p:nvPr userDrawn="1"/>
          </p:nvSpPr>
          <p:spPr bwMode="gray">
            <a:xfrm flipH="1" flipV="1">
              <a:off x="2149556" y="0"/>
              <a:ext cx="2503485" cy="6858000"/>
            </a:xfrm>
            <a:custGeom>
              <a:avLst/>
              <a:gdLst>
                <a:gd name="connsiteX0" fmla="*/ 142087 w 2503485"/>
                <a:gd name="connsiteY0" fmla="*/ 6858000 h 6858000"/>
                <a:gd name="connsiteX1" fmla="*/ 0 w 2503485"/>
                <a:gd name="connsiteY1" fmla="*/ 6858000 h 6858000"/>
                <a:gd name="connsiteX2" fmla="*/ 2361399 w 2503485"/>
                <a:gd name="connsiteY2" fmla="*/ 0 h 6858000"/>
                <a:gd name="connsiteX3" fmla="*/ 2503485 w 2503485"/>
                <a:gd name="connsiteY3" fmla="*/ 0 h 6858000"/>
                <a:gd name="connsiteX4" fmla="*/ 142087 w 250348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85" h="6858000">
                  <a:moveTo>
                    <a:pt x="142087" y="6858000"/>
                  </a:moveTo>
                  <a:lnTo>
                    <a:pt x="0" y="6858000"/>
                  </a:lnTo>
                  <a:lnTo>
                    <a:pt x="2361399" y="0"/>
                  </a:lnTo>
                  <a:lnTo>
                    <a:pt x="2503485" y="0"/>
                  </a:lnTo>
                  <a:lnTo>
                    <a:pt x="142087" y="685800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GB" sz="1000" noProof="0" dirty="0">
                <a:solidFill>
                  <a:schemeClr val="tx1"/>
                </a:solidFill>
              </a:endParaRPr>
            </a:p>
          </p:txBody>
        </p:sp>
        <p:sp>
          <p:nvSpPr>
            <p:cNvPr id="83" name="Freeform: Shape 82"/>
            <p:cNvSpPr>
              <a:spLocks noChangeAspect="1"/>
            </p:cNvSpPr>
            <p:nvPr userDrawn="1"/>
          </p:nvSpPr>
          <p:spPr bwMode="gray">
            <a:xfrm flipH="1" flipV="1">
              <a:off x="2290918" y="0"/>
              <a:ext cx="7604438" cy="6858000"/>
            </a:xfrm>
            <a:custGeom>
              <a:avLst/>
              <a:gdLst>
                <a:gd name="connsiteX0" fmla="*/ 5250379 w 7615083"/>
                <a:gd name="connsiteY0" fmla="*/ 6867600 h 6867600"/>
                <a:gd name="connsiteX1" fmla="*/ 0 w 7615083"/>
                <a:gd name="connsiteY1" fmla="*/ 6867600 h 6867600"/>
                <a:gd name="connsiteX2" fmla="*/ 0 w 7615083"/>
                <a:gd name="connsiteY2" fmla="*/ 0 h 6867600"/>
                <a:gd name="connsiteX3" fmla="*/ 7615083 w 7615083"/>
                <a:gd name="connsiteY3" fmla="*/ 0 h 6867600"/>
                <a:gd name="connsiteX4" fmla="*/ 5250379 w 7615083"/>
                <a:gd name="connsiteY4" fmla="*/ 6867600 h 686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083" h="6867600">
                  <a:moveTo>
                    <a:pt x="5250379" y="6867600"/>
                  </a:moveTo>
                  <a:lnTo>
                    <a:pt x="0" y="6867600"/>
                  </a:lnTo>
                  <a:lnTo>
                    <a:pt x="0" y="0"/>
                  </a:lnTo>
                  <a:lnTo>
                    <a:pt x="7615083" y="0"/>
                  </a:lnTo>
                  <a:lnTo>
                    <a:pt x="5250379" y="686760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GB" sz="1000" noProof="0" dirty="0"/>
            </a:p>
          </p:txBody>
        </p:sp>
      </p:grpSp>
      <p:pic>
        <p:nvPicPr>
          <p:cNvPr id="12" name="KennedyLSLogo" hidden="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10619124" y="6382801"/>
            <a:ext cx="1147569" cy="369125"/>
          </a:xfrm>
          <a:prstGeom prst="rect">
            <a:avLst/>
          </a:prstGeom>
        </p:spPr>
      </p:pic>
      <p:pic>
        <p:nvPicPr>
          <p:cNvPr id="29" name="KennedyCMKLogo" hidden="1"/>
          <p:cNvPicPr>
            <a:picLocks noChangeAspect="1"/>
          </p:cNvPicPr>
          <p:nvPr userDrawn="1"/>
        </p:nvPicPr>
        <p:blipFill>
          <a:blip r:embed="rId3"/>
          <a:stretch>
            <a:fillRect/>
          </a:stretch>
        </p:blipFill>
        <p:spPr>
          <a:xfrm>
            <a:off x="9995815" y="6505201"/>
            <a:ext cx="1772308" cy="231849"/>
          </a:xfrm>
          <a:prstGeom prst="rect">
            <a:avLst/>
          </a:prstGeom>
        </p:spPr>
      </p:pic>
      <p:sp>
        <p:nvSpPr>
          <p:cNvPr id="95" name="SectionDivImage"/>
          <p:cNvSpPr>
            <a:spLocks noGrp="1"/>
          </p:cNvSpPr>
          <p:nvPr>
            <p:ph type="pic" sz="quarter" idx="11" hasCustomPrompt="1"/>
          </p:nvPr>
        </p:nvSpPr>
        <p:spPr bwMode="gray">
          <a:xfrm>
            <a:off x="-351" y="-1"/>
            <a:ext cx="5593743" cy="6857999"/>
          </a:xfrm>
          <a:custGeom>
            <a:avLst/>
            <a:gdLst>
              <a:gd name="connsiteX0" fmla="*/ 0 w 4500563"/>
              <a:gd name="connsiteY0" fmla="*/ 6858000 h 6858000"/>
              <a:gd name="connsiteX1" fmla="*/ 0 w 4500563"/>
              <a:gd name="connsiteY1" fmla="*/ 0 h 6858000"/>
              <a:gd name="connsiteX2" fmla="*/ 4500563 w 4500563"/>
              <a:gd name="connsiteY2" fmla="*/ 0 h 6858000"/>
              <a:gd name="connsiteX3" fmla="*/ 4500563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447476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197310 w 4500563"/>
              <a:gd name="connsiteY3" fmla="*/ 6858000 h 6858000"/>
              <a:gd name="connsiteX4" fmla="*/ 0 w 4500563"/>
              <a:gd name="connsiteY4" fmla="*/ 6858000 h 6858000"/>
              <a:gd name="connsiteX0" fmla="*/ 0 w 4500563"/>
              <a:gd name="connsiteY0" fmla="*/ 6858000 h 6866627"/>
              <a:gd name="connsiteX1" fmla="*/ 0 w 4500563"/>
              <a:gd name="connsiteY1" fmla="*/ 0 h 6866627"/>
              <a:gd name="connsiteX2" fmla="*/ 4500563 w 4500563"/>
              <a:gd name="connsiteY2" fmla="*/ 0 h 6866627"/>
              <a:gd name="connsiteX3" fmla="*/ 2076541 w 4500563"/>
              <a:gd name="connsiteY3" fmla="*/ 6866627 h 6866627"/>
              <a:gd name="connsiteX4" fmla="*/ 0 w 4500563"/>
              <a:gd name="connsiteY4" fmla="*/ 6858000 h 6866627"/>
              <a:gd name="connsiteX0" fmla="*/ 0 w 4500563"/>
              <a:gd name="connsiteY0" fmla="*/ 6858000 h 6875253"/>
              <a:gd name="connsiteX1" fmla="*/ 0 w 4500563"/>
              <a:gd name="connsiteY1" fmla="*/ 0 h 6875253"/>
              <a:gd name="connsiteX2" fmla="*/ 4500563 w 4500563"/>
              <a:gd name="connsiteY2" fmla="*/ 0 h 6875253"/>
              <a:gd name="connsiteX3" fmla="*/ 2067915 w 4500563"/>
              <a:gd name="connsiteY3" fmla="*/ 6875253 h 6875253"/>
              <a:gd name="connsiteX4" fmla="*/ 0 w 4500563"/>
              <a:gd name="connsiteY4" fmla="*/ 6858000 h 6875253"/>
              <a:gd name="connsiteX0" fmla="*/ 0 w 4500563"/>
              <a:gd name="connsiteY0" fmla="*/ 6858000 h 6860965"/>
              <a:gd name="connsiteX1" fmla="*/ 0 w 4500563"/>
              <a:gd name="connsiteY1" fmla="*/ 0 h 6860965"/>
              <a:gd name="connsiteX2" fmla="*/ 4500563 w 4500563"/>
              <a:gd name="connsiteY2" fmla="*/ 0 h 6860965"/>
              <a:gd name="connsiteX3" fmla="*/ 2079822 w 4500563"/>
              <a:gd name="connsiteY3" fmla="*/ 6860965 h 6860965"/>
              <a:gd name="connsiteX4" fmla="*/ 0 w 4500563"/>
              <a:gd name="connsiteY4" fmla="*/ 6858000 h 6860965"/>
              <a:gd name="connsiteX0" fmla="*/ 0 w 4500563"/>
              <a:gd name="connsiteY0" fmla="*/ 6858000 h 6860965"/>
              <a:gd name="connsiteX1" fmla="*/ 0 w 4500563"/>
              <a:gd name="connsiteY1" fmla="*/ 0 h 6860965"/>
              <a:gd name="connsiteX2" fmla="*/ 4500563 w 4500563"/>
              <a:gd name="connsiteY2" fmla="*/ 0 h 6860965"/>
              <a:gd name="connsiteX3" fmla="*/ 2084584 w 4500563"/>
              <a:gd name="connsiteY3" fmla="*/ 6860965 h 6860965"/>
              <a:gd name="connsiteX4" fmla="*/ 0 w 4500563"/>
              <a:gd name="connsiteY4" fmla="*/ 6858000 h 6860965"/>
              <a:gd name="connsiteX0" fmla="*/ 0 w 4500563"/>
              <a:gd name="connsiteY0" fmla="*/ 6858000 h 6858584"/>
              <a:gd name="connsiteX1" fmla="*/ 0 w 4500563"/>
              <a:gd name="connsiteY1" fmla="*/ 0 h 6858584"/>
              <a:gd name="connsiteX2" fmla="*/ 4500563 w 4500563"/>
              <a:gd name="connsiteY2" fmla="*/ 0 h 6858584"/>
              <a:gd name="connsiteX3" fmla="*/ 2091728 w 4500563"/>
              <a:gd name="connsiteY3" fmla="*/ 6858584 h 6858584"/>
              <a:gd name="connsiteX4" fmla="*/ 0 w 4500563"/>
              <a:gd name="connsiteY4" fmla="*/ 6858000 h 6858584"/>
              <a:gd name="connsiteX0" fmla="*/ 0 w 4500563"/>
              <a:gd name="connsiteY0" fmla="*/ 6858000 h 6858584"/>
              <a:gd name="connsiteX1" fmla="*/ 0 w 4500563"/>
              <a:gd name="connsiteY1" fmla="*/ 0 h 6858584"/>
              <a:gd name="connsiteX2" fmla="*/ 4500563 w 4500563"/>
              <a:gd name="connsiteY2" fmla="*/ 0 h 6858584"/>
              <a:gd name="connsiteX3" fmla="*/ 2084584 w 4500563"/>
              <a:gd name="connsiteY3" fmla="*/ 6858584 h 6858584"/>
              <a:gd name="connsiteX4" fmla="*/ 0 w 4500563"/>
              <a:gd name="connsiteY4" fmla="*/ 6858000 h 6858584"/>
              <a:gd name="connsiteX0" fmla="*/ 0 w 4500563"/>
              <a:gd name="connsiteY0" fmla="*/ 6858000 h 6858000"/>
              <a:gd name="connsiteX1" fmla="*/ 0 w 4500563"/>
              <a:gd name="connsiteY1" fmla="*/ 0 h 6858000"/>
              <a:gd name="connsiteX2" fmla="*/ 4500563 w 4500563"/>
              <a:gd name="connsiteY2" fmla="*/ 0 h 6858000"/>
              <a:gd name="connsiteX3" fmla="*/ 2151259 w 4500563"/>
              <a:gd name="connsiteY3" fmla="*/ 6849059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148883 w 4500563"/>
              <a:gd name="connsiteY3" fmla="*/ 6856203 h 6858000"/>
              <a:gd name="connsiteX4" fmla="*/ 0 w 4500563"/>
              <a:gd name="connsiteY4" fmla="*/ 6858000 h 6858000"/>
              <a:gd name="connsiteX0" fmla="*/ 0 w 4536195"/>
              <a:gd name="connsiteY0" fmla="*/ 6862762 h 6862762"/>
              <a:gd name="connsiteX1" fmla="*/ 35632 w 4536195"/>
              <a:gd name="connsiteY1" fmla="*/ 0 h 6862762"/>
              <a:gd name="connsiteX2" fmla="*/ 4536195 w 4536195"/>
              <a:gd name="connsiteY2" fmla="*/ 0 h 6862762"/>
              <a:gd name="connsiteX3" fmla="*/ 2184515 w 4536195"/>
              <a:gd name="connsiteY3" fmla="*/ 6856203 h 6862762"/>
              <a:gd name="connsiteX4" fmla="*/ 0 w 4536195"/>
              <a:gd name="connsiteY4" fmla="*/ 6862762 h 6862762"/>
              <a:gd name="connsiteX0" fmla="*/ 0 w 4531444"/>
              <a:gd name="connsiteY0" fmla="*/ 6857999 h 6857999"/>
              <a:gd name="connsiteX1" fmla="*/ 30881 w 4531444"/>
              <a:gd name="connsiteY1" fmla="*/ 0 h 6857999"/>
              <a:gd name="connsiteX2" fmla="*/ 4531444 w 4531444"/>
              <a:gd name="connsiteY2" fmla="*/ 0 h 6857999"/>
              <a:gd name="connsiteX3" fmla="*/ 2179764 w 4531444"/>
              <a:gd name="connsiteY3" fmla="*/ 6856203 h 6857999"/>
              <a:gd name="connsiteX4" fmla="*/ 0 w 4531444"/>
              <a:gd name="connsiteY4" fmla="*/ 6857999 h 6857999"/>
              <a:gd name="connsiteX0" fmla="*/ 2374 w 4533818"/>
              <a:gd name="connsiteY0" fmla="*/ 6857999 h 6857999"/>
              <a:gd name="connsiteX1" fmla="*/ 0 w 4533818"/>
              <a:gd name="connsiteY1" fmla="*/ 0 h 6857999"/>
              <a:gd name="connsiteX2" fmla="*/ 4533818 w 4533818"/>
              <a:gd name="connsiteY2" fmla="*/ 0 h 6857999"/>
              <a:gd name="connsiteX3" fmla="*/ 2182138 w 4533818"/>
              <a:gd name="connsiteY3" fmla="*/ 6856203 h 6857999"/>
              <a:gd name="connsiteX4" fmla="*/ 2374 w 4533818"/>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3818" h="6857999">
                <a:moveTo>
                  <a:pt x="2374" y="6857999"/>
                </a:moveTo>
                <a:cubicBezTo>
                  <a:pt x="1583" y="4571999"/>
                  <a:pt x="791" y="2286000"/>
                  <a:pt x="0" y="0"/>
                </a:cubicBezTo>
                <a:lnTo>
                  <a:pt x="4533818" y="0"/>
                </a:lnTo>
                <a:lnTo>
                  <a:pt x="2182138" y="6856203"/>
                </a:lnTo>
                <a:lnTo>
                  <a:pt x="2374" y="6857999"/>
                </a:lnTo>
                <a:close/>
              </a:path>
            </a:pathLst>
          </a:custGeom>
          <a:noFill/>
          <a:ln>
            <a:noFill/>
          </a:ln>
        </p:spPr>
        <p:txBody>
          <a:bodyPr>
            <a:noAutofit/>
          </a:bodyPr>
          <a:lstStyle>
            <a:lvl1pPr>
              <a:defRPr/>
            </a:lvl1pPr>
          </a:lstStyle>
          <a:p>
            <a:r>
              <a:rPr lang="en-GB" noProof="0" dirty="0"/>
              <a:t>Insert picture with ‘Kennedys Tools &gt; Insert Images &gt; Insert Section Divider Image’</a:t>
            </a:r>
          </a:p>
        </p:txBody>
      </p:sp>
      <p:pic>
        <p:nvPicPr>
          <p:cNvPr id="2" name="TuliLogo" hidden="1"/>
          <p:cNvPicPr>
            <a:picLocks noChangeAspect="1"/>
          </p:cNvPicPr>
          <p:nvPr userDrawn="1"/>
        </p:nvPicPr>
        <p:blipFill>
          <a:blip r:embed="rId4"/>
          <a:stretch>
            <a:fillRect/>
          </a:stretch>
        </p:blipFill>
        <p:spPr bwMode="gray">
          <a:xfrm>
            <a:off x="10620554" y="6519601"/>
            <a:ext cx="1147569" cy="196081"/>
          </a:xfrm>
          <a:prstGeom prst="rect">
            <a:avLst/>
          </a:prstGeom>
        </p:spPr>
      </p:pic>
      <p:pic>
        <p:nvPicPr>
          <p:cNvPr id="14" name="KennedyLogo"/>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bwMode="gray">
          <a:xfrm>
            <a:off x="10619194" y="6501601"/>
            <a:ext cx="1147569" cy="238601"/>
          </a:xfrm>
          <a:prstGeom prst="rect">
            <a:avLst/>
          </a:prstGeom>
        </p:spPr>
      </p:pic>
      <p:sp>
        <p:nvSpPr>
          <p:cNvPr id="16" name="Title 1"/>
          <p:cNvSpPr>
            <a:spLocks noGrp="1"/>
          </p:cNvSpPr>
          <p:nvPr userDrawn="1">
            <p:ph type="title" hasCustomPrompt="1"/>
          </p:nvPr>
        </p:nvSpPr>
        <p:spPr bwMode="gray">
          <a:xfrm>
            <a:off x="5121120" y="2639219"/>
            <a:ext cx="6646154" cy="396000"/>
          </a:xfrm>
        </p:spPr>
        <p:txBody>
          <a:bodyPr anchor="b" anchorCtr="0">
            <a:noAutofit/>
          </a:bodyPr>
          <a:lstStyle>
            <a:lvl1pPr algn="r">
              <a:defRPr sz="2400" b="1" cap="all" baseline="0">
                <a:solidFill>
                  <a:schemeClr val="bg1"/>
                </a:solidFill>
              </a:defRPr>
            </a:lvl1pPr>
          </a:lstStyle>
          <a:p>
            <a:r>
              <a:rPr lang="en-GB" noProof="0" dirty="0"/>
              <a:t>&lt;Insert Section Title&gt;</a:t>
            </a:r>
          </a:p>
        </p:txBody>
      </p:sp>
      <p:sp>
        <p:nvSpPr>
          <p:cNvPr id="17" name="Text Placeholder 2"/>
          <p:cNvSpPr>
            <a:spLocks noGrp="1"/>
          </p:cNvSpPr>
          <p:nvPr userDrawn="1">
            <p:ph type="body" idx="1" hasCustomPrompt="1"/>
          </p:nvPr>
        </p:nvSpPr>
        <p:spPr bwMode="gray">
          <a:xfrm>
            <a:off x="5121120" y="3071340"/>
            <a:ext cx="6646154" cy="1512000"/>
          </a:xfrm>
        </p:spPr>
        <p:txBody>
          <a:bodyPr>
            <a:noAutofit/>
          </a:bodyPr>
          <a:lstStyle>
            <a:lvl1pPr marL="0" indent="0" algn="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 to add divider subtitle</a:t>
            </a:r>
          </a:p>
        </p:txBody>
      </p:sp>
      <p:sp>
        <p:nvSpPr>
          <p:cNvPr id="5"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noProof="0" dirty="0"/>
              <a:t>Section Header Black</a:t>
            </a:r>
          </a:p>
        </p:txBody>
      </p:sp>
    </p:spTree>
    <p:extLst>
      <p:ext uri="{BB962C8B-B14F-4D97-AF65-F5344CB8AC3E}">
        <p14:creationId xmlns:p14="http://schemas.microsoft.com/office/powerpoint/2010/main" val="1333345614"/>
      </p:ext>
    </p:extLst>
  </p:cSld>
  <p:clrMapOvr>
    <a:masterClrMapping/>
  </p:clrMapOvr>
  <p:extLst>
    <p:ext uri="{DCECCB84-F9BA-43D5-87BE-67443E8EF086}">
      <p15:sldGuideLst xmlns:p15="http://schemas.microsoft.com/office/powerpoint/2012/main">
        <p15:guide id="1" pos="2621">
          <p15:clr>
            <a:srgbClr val="A4A3A4"/>
          </p15:clr>
        </p15:guide>
        <p15:guide id="2" orient="horz" pos="1661">
          <p15:clr>
            <a:srgbClr val="A4A3A4"/>
          </p15:clr>
        </p15:guide>
        <p15:guide id="3" pos="6023">
          <p15:clr>
            <a:srgbClr val="A4A3A4"/>
          </p15:clr>
        </p15:guide>
        <p15:guide id="4" orient="horz" pos="1933">
          <p15:clr>
            <a:srgbClr val="A4A3A4"/>
          </p15:clr>
        </p15:guide>
        <p15:guide id="5" orient="horz" pos="1911">
          <p15:clr>
            <a:srgbClr val="A4A3A4"/>
          </p15:clr>
        </p15:guide>
        <p15:guide id="6" orient="horz" pos="288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692791" y="1558759"/>
            <a:ext cx="5316923"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bwMode="gray">
          <a:xfrm>
            <a:off x="6184015" y="1558759"/>
            <a:ext cx="5316923"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noProof="0" dirty="0"/>
              <a:t>Two Content</a:t>
            </a:r>
          </a:p>
        </p:txBody>
      </p:sp>
      <p:sp>
        <p:nvSpPr>
          <p:cNvPr id="7" name="Text Placeholder 6"/>
          <p:cNvSpPr>
            <a:spLocks noGrp="1"/>
          </p:cNvSpPr>
          <p:nvPr>
            <p:ph type="body" sz="quarter" idx="10" hasCustomPrompt="1"/>
          </p:nvPr>
        </p:nvSpPr>
        <p:spPr>
          <a:xfrm>
            <a:off x="692560" y="1052514"/>
            <a:ext cx="1081258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Click to insert subtitle</a:t>
            </a:r>
          </a:p>
        </p:txBody>
      </p:sp>
      <p:sp>
        <p:nvSpPr>
          <p:cNvPr id="5" name="Title 4">
            <a:extLst>
              <a:ext uri="{FF2B5EF4-FFF2-40B4-BE49-F238E27FC236}">
                <a16:creationId xmlns:a16="http://schemas.microsoft.com/office/drawing/2014/main" id="{3F426789-5970-4A4E-88B3-517C6083839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69852562"/>
      </p:ext>
    </p:extLst>
  </p:cSld>
  <p:clrMapOvr>
    <a:masterClrMapping/>
  </p:clrMapOvr>
  <p:extLst>
    <p:ext uri="{DCECCB84-F9BA-43D5-87BE-67443E8EF086}">
      <p15:sldGuideLst xmlns:p15="http://schemas.microsoft.com/office/powerpoint/2012/main">
        <p15:guide id="1" pos="353">
          <p15:clr>
            <a:srgbClr val="A4A3A4"/>
          </p15:clr>
        </p15:guide>
        <p15:guide id="2" orient="horz" pos="981">
          <p15:clr>
            <a:srgbClr val="A4A3A4"/>
          </p15:clr>
        </p15:guide>
        <p15:guide id="3" pos="3075">
          <p15:clr>
            <a:srgbClr val="A4A3A4"/>
          </p15:clr>
        </p15:guide>
        <p15:guide id="4" pos="3165">
          <p15:clr>
            <a:srgbClr val="A4A3A4"/>
          </p15:clr>
        </p15:guide>
        <p15:guide id="5" pos="5887">
          <p15:clr>
            <a:srgbClr val="A4A3A4"/>
          </p15:clr>
        </p15:guide>
        <p15:guide id="6" orient="horz" pos="663">
          <p15:clr>
            <a:srgbClr val="A4A3A4"/>
          </p15:clr>
        </p15:guide>
        <p15:guide id="7" orient="horz" pos="391">
          <p15:clr>
            <a:srgbClr val="A4A3A4"/>
          </p15:clr>
        </p15:guide>
        <p15:guide id="8" orient="horz" pos="3793">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Thirds and One Thir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692791" y="1558759"/>
            <a:ext cx="7146831"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bwMode="gray">
          <a:xfrm>
            <a:off x="8021052" y="1558759"/>
            <a:ext cx="3482585"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noProof="0" dirty="0"/>
              <a:t>Two Thirds and One Third</a:t>
            </a:r>
          </a:p>
        </p:txBody>
      </p:sp>
      <p:sp>
        <p:nvSpPr>
          <p:cNvPr id="7" name="Text Placeholder 6"/>
          <p:cNvSpPr>
            <a:spLocks noGrp="1"/>
          </p:cNvSpPr>
          <p:nvPr>
            <p:ph type="body" sz="quarter" idx="10" hasCustomPrompt="1"/>
          </p:nvPr>
        </p:nvSpPr>
        <p:spPr>
          <a:xfrm>
            <a:off x="692560" y="1052514"/>
            <a:ext cx="1081258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Click to insert subtitle</a:t>
            </a:r>
          </a:p>
        </p:txBody>
      </p:sp>
      <p:sp>
        <p:nvSpPr>
          <p:cNvPr id="2" name="Title 1">
            <a:extLst>
              <a:ext uri="{FF2B5EF4-FFF2-40B4-BE49-F238E27FC236}">
                <a16:creationId xmlns:a16="http://schemas.microsoft.com/office/drawing/2014/main" id="{CF2C760C-6D72-4F0E-9F66-48CE3F3FDFE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17626474"/>
      </p:ext>
    </p:extLst>
  </p:cSld>
  <p:clrMapOvr>
    <a:masterClrMapping/>
  </p:clrMapOvr>
  <p:extLst>
    <p:ext uri="{DCECCB84-F9BA-43D5-87BE-67443E8EF086}">
      <p15:sldGuideLst xmlns:p15="http://schemas.microsoft.com/office/powerpoint/2012/main">
        <p15:guide id="1" pos="353">
          <p15:clr>
            <a:srgbClr val="A4A3A4"/>
          </p15:clr>
        </p15:guide>
        <p15:guide id="2" orient="horz" pos="663">
          <p15:clr>
            <a:srgbClr val="A4A3A4"/>
          </p15:clr>
        </p15:guide>
        <p15:guide id="3" pos="5887">
          <p15:clr>
            <a:srgbClr val="A4A3A4"/>
          </p15:clr>
        </p15:guide>
        <p15:guide id="4" orient="horz" pos="391">
          <p15:clr>
            <a:srgbClr val="A4A3A4"/>
          </p15:clr>
        </p15:guide>
        <p15:guide id="5" orient="horz" pos="981">
          <p15:clr>
            <a:srgbClr val="A4A3A4"/>
          </p15:clr>
        </p15:guide>
        <p15:guide id="6" orient="horz" pos="3793">
          <p15:clr>
            <a:srgbClr val="A4A3A4"/>
          </p15:clr>
        </p15:guide>
        <p15:guide id="7" pos="4013">
          <p15:clr>
            <a:srgbClr val="A4A3A4"/>
          </p15:clr>
        </p15:guide>
        <p15:guide id="8" pos="4104">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hird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692791" y="1558759"/>
            <a:ext cx="3482585" cy="4464049"/>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bwMode="gray">
          <a:xfrm>
            <a:off x="4356922" y="1558759"/>
            <a:ext cx="3482585" cy="4464049"/>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2"/>
          <p:cNvSpPr>
            <a:spLocks noGrp="1"/>
          </p:cNvSpPr>
          <p:nvPr>
            <p:ph sz="half" idx="10" hasCustomPrompt="1"/>
          </p:nvPr>
        </p:nvSpPr>
        <p:spPr bwMode="gray">
          <a:xfrm>
            <a:off x="8021052" y="1558759"/>
            <a:ext cx="3482585" cy="4464049"/>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noProof="0" dirty="0"/>
              <a:t>One Thirds</a:t>
            </a:r>
          </a:p>
        </p:txBody>
      </p:sp>
      <p:sp>
        <p:nvSpPr>
          <p:cNvPr id="7" name="Title 6"/>
          <p:cNvSpPr>
            <a:spLocks noGrp="1"/>
          </p:cNvSpPr>
          <p:nvPr>
            <p:ph type="title" hasCustomPrompt="1"/>
          </p:nvPr>
        </p:nvSpPr>
        <p:spPr bwMode="gray">
          <a:xfrm>
            <a:off x="692560" y="623096"/>
            <a:ext cx="10811077" cy="431799"/>
          </a:xfrm>
        </p:spPr>
        <p:txBody>
          <a:bodyPr/>
          <a:lstStyle>
            <a:lvl1pPr>
              <a:defRPr baseline="0"/>
            </a:lvl1pPr>
          </a:lstStyle>
          <a:p>
            <a:r>
              <a:rPr lang="en-GB" noProof="0" dirty="0"/>
              <a:t>Click to add title</a:t>
            </a:r>
          </a:p>
        </p:txBody>
      </p:sp>
      <p:sp>
        <p:nvSpPr>
          <p:cNvPr id="8" name="Text Placeholder 6"/>
          <p:cNvSpPr>
            <a:spLocks noGrp="1"/>
          </p:cNvSpPr>
          <p:nvPr>
            <p:ph type="body" sz="quarter" idx="11" hasCustomPrompt="1"/>
          </p:nvPr>
        </p:nvSpPr>
        <p:spPr>
          <a:xfrm>
            <a:off x="692560" y="1052514"/>
            <a:ext cx="1081258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Click to insert subtitle</a:t>
            </a:r>
          </a:p>
        </p:txBody>
      </p:sp>
    </p:spTree>
    <p:extLst>
      <p:ext uri="{BB962C8B-B14F-4D97-AF65-F5344CB8AC3E}">
        <p14:creationId xmlns:p14="http://schemas.microsoft.com/office/powerpoint/2010/main" val="2786584018"/>
      </p:ext>
    </p:extLst>
  </p:cSld>
  <p:clrMapOvr>
    <a:masterClrMapping/>
  </p:clrMapOvr>
  <p:extLst>
    <p:ext uri="{DCECCB84-F9BA-43D5-87BE-67443E8EF086}">
      <p15:sldGuideLst xmlns:p15="http://schemas.microsoft.com/office/powerpoint/2012/main">
        <p15:guide id="1" pos="353">
          <p15:clr>
            <a:srgbClr val="A4A3A4"/>
          </p15:clr>
        </p15:guide>
        <p15:guide id="2" orient="horz" pos="391">
          <p15:clr>
            <a:srgbClr val="A4A3A4"/>
          </p15:clr>
        </p15:guide>
        <p15:guide id="3" orient="horz" pos="663">
          <p15:clr>
            <a:srgbClr val="A4A3A4"/>
          </p15:clr>
        </p15:guide>
        <p15:guide id="4" orient="horz" pos="981">
          <p15:clr>
            <a:srgbClr val="A4A3A4"/>
          </p15:clr>
        </p15:guide>
        <p15:guide id="5" orient="horz" pos="3793">
          <p15:clr>
            <a:srgbClr val="A4A3A4"/>
          </p15:clr>
        </p15:guide>
        <p15:guide id="6" pos="2138">
          <p15:clr>
            <a:srgbClr val="A4A3A4"/>
          </p15:clr>
        </p15:guide>
        <p15:guide id="7" pos="2229">
          <p15:clr>
            <a:srgbClr val="A4A3A4"/>
          </p15:clr>
        </p15:guide>
        <p15:guide id="8" pos="3075">
          <p15:clr>
            <a:srgbClr val="A4A3A4"/>
          </p15:clr>
        </p15:guide>
        <p15:guide id="9" pos="3165">
          <p15:clr>
            <a:srgbClr val="A4A3A4"/>
          </p15:clr>
        </p15:guide>
        <p15:guide id="10" pos="4013">
          <p15:clr>
            <a:srgbClr val="A4A3A4"/>
          </p15:clr>
        </p15:guide>
        <p15:guide id="11" pos="4104">
          <p15:clr>
            <a:srgbClr val="A4A3A4"/>
          </p15:clr>
        </p15:guide>
        <p15:guide id="12" pos="5887">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692791" y="1558758"/>
            <a:ext cx="5316923" cy="2160000"/>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bwMode="gray">
          <a:xfrm>
            <a:off x="6188300" y="1558758"/>
            <a:ext cx="5316923" cy="2160000"/>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2"/>
          <p:cNvSpPr>
            <a:spLocks noGrp="1"/>
          </p:cNvSpPr>
          <p:nvPr>
            <p:ph sz="half" idx="10" hasCustomPrompt="1"/>
          </p:nvPr>
        </p:nvSpPr>
        <p:spPr bwMode="gray">
          <a:xfrm>
            <a:off x="692791" y="3862758"/>
            <a:ext cx="5316923" cy="2160000"/>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3"/>
          <p:cNvSpPr>
            <a:spLocks noGrp="1"/>
          </p:cNvSpPr>
          <p:nvPr>
            <p:ph sz="half" idx="11" hasCustomPrompt="1"/>
          </p:nvPr>
        </p:nvSpPr>
        <p:spPr bwMode="gray">
          <a:xfrm>
            <a:off x="6188300" y="3862758"/>
            <a:ext cx="5316923" cy="2160000"/>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noProof="0" dirty="0"/>
              <a:t>Four Content</a:t>
            </a:r>
          </a:p>
        </p:txBody>
      </p:sp>
      <p:sp>
        <p:nvSpPr>
          <p:cNvPr id="8" name="Title 7"/>
          <p:cNvSpPr>
            <a:spLocks noGrp="1"/>
          </p:cNvSpPr>
          <p:nvPr>
            <p:ph type="title" hasCustomPrompt="1"/>
          </p:nvPr>
        </p:nvSpPr>
        <p:spPr bwMode="gray"/>
        <p:txBody>
          <a:bodyPr/>
          <a:lstStyle>
            <a:lvl1pPr>
              <a:defRPr/>
            </a:lvl1pPr>
          </a:lstStyle>
          <a:p>
            <a:r>
              <a:rPr lang="en-GB" noProof="0" dirty="0"/>
              <a:t>Click to add title</a:t>
            </a:r>
          </a:p>
        </p:txBody>
      </p:sp>
      <p:sp>
        <p:nvSpPr>
          <p:cNvPr id="9" name="Text Placeholder 6"/>
          <p:cNvSpPr>
            <a:spLocks noGrp="1"/>
          </p:cNvSpPr>
          <p:nvPr>
            <p:ph type="body" sz="quarter" idx="12" hasCustomPrompt="1"/>
          </p:nvPr>
        </p:nvSpPr>
        <p:spPr>
          <a:xfrm>
            <a:off x="692560" y="1052514"/>
            <a:ext cx="1081258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Click to insert subtitle</a:t>
            </a:r>
          </a:p>
        </p:txBody>
      </p:sp>
    </p:spTree>
    <p:extLst>
      <p:ext uri="{BB962C8B-B14F-4D97-AF65-F5344CB8AC3E}">
        <p14:creationId xmlns:p14="http://schemas.microsoft.com/office/powerpoint/2010/main" val="3213398538"/>
      </p:ext>
    </p:extLst>
  </p:cSld>
  <p:clrMapOvr>
    <a:masterClrMapping/>
  </p:clrMapOvr>
  <p:extLst>
    <p:ext uri="{DCECCB84-F9BA-43D5-87BE-67443E8EF086}">
      <p15:sldGuideLst xmlns:p15="http://schemas.microsoft.com/office/powerpoint/2012/main">
        <p15:guide id="1" pos="353">
          <p15:clr>
            <a:srgbClr val="A4A3A4"/>
          </p15:clr>
        </p15:guide>
        <p15:guide id="2" orient="horz" pos="663">
          <p15:clr>
            <a:srgbClr val="A4A3A4"/>
          </p15:clr>
        </p15:guide>
        <p15:guide id="3" pos="5887">
          <p15:clr>
            <a:srgbClr val="A4A3A4"/>
          </p15:clr>
        </p15:guide>
        <p15:guide id="4" orient="horz" pos="391">
          <p15:clr>
            <a:srgbClr val="A4A3A4"/>
          </p15:clr>
        </p15:guide>
        <p15:guide id="5" orient="horz" pos="981">
          <p15:clr>
            <a:srgbClr val="A4A3A4"/>
          </p15:clr>
        </p15:guide>
        <p15:guide id="6" orient="horz" pos="2341">
          <p15:clr>
            <a:srgbClr val="A4A3A4"/>
          </p15:clr>
        </p15:guide>
        <p15:guide id="7" orient="horz" pos="2432">
          <p15:clr>
            <a:srgbClr val="A4A3A4"/>
          </p15:clr>
        </p15:guide>
        <p15:guide id="8" orient="horz" pos="3793">
          <p15:clr>
            <a:srgbClr val="A4A3A4"/>
          </p15:clr>
        </p15:guide>
        <p15:guide id="9" pos="3075">
          <p15:clr>
            <a:srgbClr val="A4A3A4"/>
          </p15:clr>
        </p15:guide>
        <p15:guide id="10" pos="3165">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692792" y="1558759"/>
            <a:ext cx="10811078" cy="2158999"/>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2"/>
          <p:cNvSpPr>
            <a:spLocks noGrp="1"/>
          </p:cNvSpPr>
          <p:nvPr>
            <p:ph sz="half" idx="10" hasCustomPrompt="1"/>
          </p:nvPr>
        </p:nvSpPr>
        <p:spPr bwMode="gray">
          <a:xfrm>
            <a:off x="692792" y="3862801"/>
            <a:ext cx="10811078" cy="2150815"/>
          </a:xfrm>
        </p:spPr>
        <p:txBody>
          <a:bodyPr>
            <a:noAutofit/>
          </a:bodyPr>
          <a:lstStyle>
            <a:lvl1pPr>
              <a:defRPr/>
            </a:lvl1p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noProof="0" dirty="0"/>
              <a:t>Two Content Horizontal</a:t>
            </a:r>
          </a:p>
        </p:txBody>
      </p:sp>
      <p:sp>
        <p:nvSpPr>
          <p:cNvPr id="4" name="Title 3"/>
          <p:cNvSpPr>
            <a:spLocks noGrp="1"/>
          </p:cNvSpPr>
          <p:nvPr>
            <p:ph type="title" hasCustomPrompt="1"/>
          </p:nvPr>
        </p:nvSpPr>
        <p:spPr bwMode="gray"/>
        <p:txBody>
          <a:bodyPr/>
          <a:lstStyle>
            <a:lvl1pPr>
              <a:defRPr/>
            </a:lvl1pPr>
          </a:lstStyle>
          <a:p>
            <a:r>
              <a:rPr lang="en-GB" noProof="0" dirty="0"/>
              <a:t>Click to add title</a:t>
            </a:r>
          </a:p>
        </p:txBody>
      </p:sp>
      <p:sp>
        <p:nvSpPr>
          <p:cNvPr id="7" name="Text Placeholder 6"/>
          <p:cNvSpPr>
            <a:spLocks noGrp="1"/>
          </p:cNvSpPr>
          <p:nvPr>
            <p:ph type="body" sz="quarter" idx="11" hasCustomPrompt="1"/>
          </p:nvPr>
        </p:nvSpPr>
        <p:spPr>
          <a:xfrm>
            <a:off x="692560" y="1052514"/>
            <a:ext cx="1081258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Click to insert subtitle</a:t>
            </a:r>
          </a:p>
        </p:txBody>
      </p:sp>
    </p:spTree>
    <p:extLst>
      <p:ext uri="{BB962C8B-B14F-4D97-AF65-F5344CB8AC3E}">
        <p14:creationId xmlns:p14="http://schemas.microsoft.com/office/powerpoint/2010/main" val="2578558665"/>
      </p:ext>
    </p:extLst>
  </p:cSld>
  <p:clrMapOvr>
    <a:masterClrMapping/>
  </p:clrMapOvr>
  <p:extLst>
    <p:ext uri="{DCECCB84-F9BA-43D5-87BE-67443E8EF086}">
      <p15:sldGuideLst xmlns:p15="http://schemas.microsoft.com/office/powerpoint/2012/main">
        <p15:guide id="1" pos="353">
          <p15:clr>
            <a:srgbClr val="A4A3A4"/>
          </p15:clr>
        </p15:guide>
        <p15:guide id="2" orient="horz" pos="663">
          <p15:clr>
            <a:srgbClr val="A4A3A4"/>
          </p15:clr>
        </p15:guide>
        <p15:guide id="3" orient="horz" pos="391">
          <p15:clr>
            <a:srgbClr val="A4A3A4"/>
          </p15:clr>
        </p15:guide>
        <p15:guide id="4" pos="5887">
          <p15:clr>
            <a:srgbClr val="A4A3A4"/>
          </p15:clr>
        </p15:guide>
        <p15:guide id="5" orient="horz" pos="981">
          <p15:clr>
            <a:srgbClr val="A4A3A4"/>
          </p15:clr>
        </p15:guide>
        <p15:guide id="6" orient="horz" pos="2341">
          <p15:clr>
            <a:srgbClr val="A4A3A4"/>
          </p15:clr>
        </p15:guide>
        <p15:guide id="7" orient="horz" pos="2432">
          <p15:clr>
            <a:srgbClr val="A4A3A4"/>
          </p15:clr>
        </p15:guide>
        <p15:guide id="8" orient="horz" pos="3793">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ctsLanguage"/>
          <p:cNvSpPr/>
          <p:nvPr userDrawn="1"/>
        </p:nvSpPr>
        <p:spPr bwMode="gray">
          <a:xfrm>
            <a:off x="-153403" y="84328"/>
            <a:ext cx="44308" cy="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noAutofit/>
          </a:bodyPr>
          <a:lstStyle/>
          <a:p>
            <a:pPr algn="l"/>
            <a:r>
              <a:rPr lang="en-GB" sz="100" dirty="0">
                <a:solidFill>
                  <a:schemeClr val="bg2"/>
                </a:solidFill>
              </a:rPr>
              <a:t>English (United Kingdom)</a:t>
            </a:r>
          </a:p>
        </p:txBody>
      </p:sp>
      <p:sp>
        <p:nvSpPr>
          <p:cNvPr id="63" name="ctsBrand"/>
          <p:cNvSpPr/>
          <p:nvPr userDrawn="1"/>
        </p:nvSpPr>
        <p:spPr bwMode="gray">
          <a:xfrm>
            <a:off x="-196392" y="236728"/>
            <a:ext cx="44308" cy="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noAutofit/>
          </a:bodyPr>
          <a:lstStyle/>
          <a:p>
            <a:pPr algn="l"/>
            <a:r>
              <a:rPr lang="en-GB" sz="100">
                <a:solidFill>
                  <a:schemeClr val="bg2"/>
                </a:solidFill>
              </a:rPr>
              <a:t>Kennedys</a:t>
            </a:r>
            <a:endParaRPr lang="en-GB" sz="100" dirty="0">
              <a:solidFill>
                <a:schemeClr val="bg2"/>
              </a:solidFill>
            </a:endParaRPr>
          </a:p>
        </p:txBody>
      </p:sp>
      <p:grpSp>
        <p:nvGrpSpPr>
          <p:cNvPr id="69" name="ctsGrid"/>
          <p:cNvGrpSpPr/>
          <p:nvPr userDrawn="1"/>
        </p:nvGrpSpPr>
        <p:grpSpPr bwMode="gray">
          <a:xfrm>
            <a:off x="-318132" y="-271741"/>
            <a:ext cx="12813982" cy="7402294"/>
            <a:chOff x="-283331" y="-283348"/>
            <a:chExt cx="11276728" cy="7402294"/>
          </a:xfrm>
        </p:grpSpPr>
        <p:grpSp>
          <p:nvGrpSpPr>
            <p:cNvPr id="70" name="Left Arrows"/>
            <p:cNvGrpSpPr/>
            <p:nvPr userDrawn="1"/>
          </p:nvGrpSpPr>
          <p:grpSpPr bwMode="gray">
            <a:xfrm>
              <a:off x="-283331" y="609253"/>
              <a:ext cx="279967" cy="5400428"/>
              <a:chOff x="-283331" y="609253"/>
              <a:chExt cx="279967" cy="5400428"/>
            </a:xfrm>
          </p:grpSpPr>
          <p:cxnSp>
            <p:nvCxnSpPr>
              <p:cNvPr id="101" name="Straight Arrow Connector 100"/>
              <p:cNvCxnSpPr/>
              <p:nvPr userDrawn="1"/>
            </p:nvCxnSpPr>
            <p:spPr bwMode="gray">
              <a:xfrm>
                <a:off x="-283331" y="60925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userDrawn="1"/>
            </p:nvCxnSpPr>
            <p:spPr bwMode="gray">
              <a:xfrm>
                <a:off x="-273364" y="154522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userDrawn="1"/>
            </p:nvCxnSpPr>
            <p:spPr bwMode="gray">
              <a:xfrm>
                <a:off x="-283331" y="1041129"/>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userDrawn="1"/>
            </p:nvCxnSpPr>
            <p:spPr bwMode="gray">
              <a:xfrm>
                <a:off x="-283331" y="37054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userDrawn="1"/>
            </p:nvCxnSpPr>
            <p:spPr bwMode="gray">
              <a:xfrm>
                <a:off x="-283331" y="3849887"/>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userDrawn="1"/>
            </p:nvCxnSpPr>
            <p:spPr bwMode="gray">
              <a:xfrm>
                <a:off x="-283331" y="600968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Right Arrows"/>
            <p:cNvGrpSpPr/>
            <p:nvPr userDrawn="1"/>
          </p:nvGrpSpPr>
          <p:grpSpPr bwMode="gray">
            <a:xfrm>
              <a:off x="10723397" y="609253"/>
              <a:ext cx="270000" cy="5400428"/>
              <a:chOff x="10723397" y="609253"/>
              <a:chExt cx="270000" cy="5400428"/>
            </a:xfrm>
          </p:grpSpPr>
          <p:cxnSp>
            <p:nvCxnSpPr>
              <p:cNvPr id="95" name="Straight Arrow Connector 94"/>
              <p:cNvCxnSpPr/>
              <p:nvPr userDrawn="1"/>
            </p:nvCxnSpPr>
            <p:spPr bwMode="gray">
              <a:xfrm flipH="1">
                <a:off x="10723397" y="60925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userDrawn="1"/>
            </p:nvCxnSpPr>
            <p:spPr bwMode="gray">
              <a:xfrm flipH="1">
                <a:off x="10723397" y="154675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userDrawn="1"/>
            </p:nvCxnSpPr>
            <p:spPr bwMode="gray">
              <a:xfrm flipH="1">
                <a:off x="10723397" y="384944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userDrawn="1"/>
            </p:nvCxnSpPr>
            <p:spPr bwMode="gray">
              <a:xfrm flipH="1">
                <a:off x="10723397" y="37054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bwMode="gray">
              <a:xfrm flipH="1">
                <a:off x="10723397" y="600968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userDrawn="1"/>
            </p:nvCxnSpPr>
            <p:spPr bwMode="gray">
              <a:xfrm flipH="1">
                <a:off x="10723397" y="1040664"/>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2" name="Top Arrows"/>
            <p:cNvGrpSpPr/>
            <p:nvPr userDrawn="1"/>
          </p:nvGrpSpPr>
          <p:grpSpPr bwMode="gray">
            <a:xfrm>
              <a:off x="601517" y="-283348"/>
              <a:ext cx="9517517" cy="274294"/>
              <a:chOff x="601517" y="-283348"/>
              <a:chExt cx="9517517" cy="274294"/>
            </a:xfrm>
          </p:grpSpPr>
          <p:cxnSp>
            <p:nvCxnSpPr>
              <p:cNvPr id="86" name="Straight Arrow Connector 85"/>
              <p:cNvCxnSpPr/>
              <p:nvPr userDrawn="1"/>
            </p:nvCxnSpPr>
            <p:spPr bwMode="gray">
              <a:xfrm rot="16200000" flipH="1">
                <a:off x="466517" y="-144054"/>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userDrawn="1"/>
            </p:nvCxnSpPr>
            <p:spPr bwMode="gray">
              <a:xfrm rot="16200000" flipH="1">
                <a:off x="3536877"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userDrawn="1"/>
            </p:nvCxnSpPr>
            <p:spPr bwMode="gray">
              <a:xfrm rot="16200000" flipH="1">
                <a:off x="3695442"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userDrawn="1"/>
            </p:nvCxnSpPr>
            <p:spPr bwMode="gray">
              <a:xfrm rot="16200000" flipH="1">
                <a:off x="5148323"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userDrawn="1"/>
            </p:nvCxnSpPr>
            <p:spPr bwMode="gray">
              <a:xfrm rot="16200000" flipH="1">
                <a:off x="5304310"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userDrawn="1"/>
            </p:nvCxnSpPr>
            <p:spPr bwMode="gray">
              <a:xfrm rot="16200000" flipH="1">
                <a:off x="6760387"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userDrawn="1"/>
            </p:nvCxnSpPr>
            <p:spPr bwMode="gray">
              <a:xfrm rot="16200000" flipH="1">
                <a:off x="6918952"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bwMode="gray">
              <a:xfrm rot="16200000" flipH="1">
                <a:off x="9984034"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3" name="Bottom Arrows"/>
            <p:cNvGrpSpPr/>
            <p:nvPr userDrawn="1"/>
          </p:nvGrpSpPr>
          <p:grpSpPr bwMode="gray">
            <a:xfrm>
              <a:off x="602195" y="6848946"/>
              <a:ext cx="9516839" cy="270000"/>
              <a:chOff x="602195" y="6848946"/>
              <a:chExt cx="9516839" cy="270000"/>
            </a:xfrm>
          </p:grpSpPr>
          <p:cxnSp>
            <p:nvCxnSpPr>
              <p:cNvPr id="77" name="Straight Arrow Connector 76"/>
              <p:cNvCxnSpPr/>
              <p:nvPr userDrawn="1"/>
            </p:nvCxnSpPr>
            <p:spPr bwMode="gray">
              <a:xfrm rot="5400000" flipH="1" flipV="1">
                <a:off x="467195"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userDrawn="1"/>
            </p:nvCxnSpPr>
            <p:spPr bwMode="gray">
              <a:xfrm rot="5400000" flipH="1" flipV="1">
                <a:off x="9984034"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bwMode="gray">
              <a:xfrm rot="5400000" flipH="1" flipV="1">
                <a:off x="6918951"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userDrawn="1"/>
            </p:nvCxnSpPr>
            <p:spPr bwMode="gray">
              <a:xfrm rot="5400000" flipH="1" flipV="1">
                <a:off x="6760387"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bwMode="gray">
              <a:xfrm rot="5400000" flipH="1" flipV="1">
                <a:off x="5303693"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userDrawn="1"/>
            </p:nvCxnSpPr>
            <p:spPr bwMode="gray">
              <a:xfrm rot="5400000" flipH="1" flipV="1">
                <a:off x="5148322"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userDrawn="1"/>
            </p:nvCxnSpPr>
            <p:spPr bwMode="gray">
              <a:xfrm rot="5400000" flipH="1" flipV="1">
                <a:off x="3695440"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bwMode="gray">
              <a:xfrm rot="5400000" flipH="1" flipV="1">
                <a:off x="3536875"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67" name="BtmBanner_KLS" hidden="1"/>
          <p:cNvGrpSpPr/>
          <p:nvPr userDrawn="1"/>
        </p:nvGrpSpPr>
        <p:grpSpPr bwMode="gray">
          <a:xfrm>
            <a:off x="-380" y="6275153"/>
            <a:ext cx="12193856" cy="582851"/>
            <a:chOff x="-6287" y="6371384"/>
            <a:chExt cx="8271666" cy="486616"/>
          </a:xfrm>
        </p:grpSpPr>
        <p:sp>
          <p:nvSpPr>
            <p:cNvPr id="75" name="Rectangle 74"/>
            <p:cNvSpPr/>
            <p:nvPr userDrawn="1"/>
          </p:nvSpPr>
          <p:spPr bwMode="gray">
            <a:xfrm>
              <a:off x="-6029" y="6371384"/>
              <a:ext cx="8271408" cy="48661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6" name="Freeform 5"/>
            <p:cNvSpPr>
              <a:spLocks/>
            </p:cNvSpPr>
            <p:nvPr userDrawn="1"/>
          </p:nvSpPr>
          <p:spPr bwMode="gray">
            <a:xfrm>
              <a:off x="-6287" y="6371384"/>
              <a:ext cx="645561" cy="486616"/>
            </a:xfrm>
            <a:custGeom>
              <a:avLst/>
              <a:gdLst>
                <a:gd name="T0" fmla="*/ 0 w 4614"/>
                <a:gd name="T1" fmla="*/ 0 h 2646"/>
                <a:gd name="T2" fmla="*/ 4614 w 4614"/>
                <a:gd name="T3" fmla="*/ 0 h 2646"/>
                <a:gd name="T4" fmla="*/ 3705 w 4614"/>
                <a:gd name="T5" fmla="*/ 2646 h 2646"/>
                <a:gd name="T6" fmla="*/ 0 w 4614"/>
                <a:gd name="T7" fmla="*/ 2646 h 2646"/>
                <a:gd name="T8" fmla="*/ 0 w 4614"/>
                <a:gd name="T9" fmla="*/ 0 h 2646"/>
                <a:gd name="connsiteX0" fmla="*/ 1319 w 10000"/>
                <a:gd name="connsiteY0" fmla="*/ 0 h 10000"/>
                <a:gd name="connsiteX1" fmla="*/ 10000 w 10000"/>
                <a:gd name="connsiteY1" fmla="*/ 0 h 10000"/>
                <a:gd name="connsiteX2" fmla="*/ 8030 w 10000"/>
                <a:gd name="connsiteY2" fmla="*/ 10000 h 10000"/>
                <a:gd name="connsiteX3" fmla="*/ 0 w 10000"/>
                <a:gd name="connsiteY3" fmla="*/ 10000 h 10000"/>
                <a:gd name="connsiteX4" fmla="*/ 1319 w 10000"/>
                <a:gd name="connsiteY4" fmla="*/ 0 h 10000"/>
                <a:gd name="connsiteX0" fmla="*/ 28 w 8709"/>
                <a:gd name="connsiteY0" fmla="*/ 0 h 10000"/>
                <a:gd name="connsiteX1" fmla="*/ 8709 w 8709"/>
                <a:gd name="connsiteY1" fmla="*/ 0 h 10000"/>
                <a:gd name="connsiteX2" fmla="*/ 6739 w 8709"/>
                <a:gd name="connsiteY2" fmla="*/ 10000 h 10000"/>
                <a:gd name="connsiteX3" fmla="*/ 0 w 8709"/>
                <a:gd name="connsiteY3" fmla="*/ 10000 h 10000"/>
                <a:gd name="connsiteX4" fmla="*/ 28 w 8709"/>
                <a:gd name="connsiteY4" fmla="*/ 0 h 10000"/>
                <a:gd name="connsiteX0" fmla="*/ 1162 w 10000"/>
                <a:gd name="connsiteY0" fmla="*/ 0 h 10000"/>
                <a:gd name="connsiteX1" fmla="*/ 10000 w 10000"/>
                <a:gd name="connsiteY1" fmla="*/ 0 h 10000"/>
                <a:gd name="connsiteX2" fmla="*/ 7738 w 10000"/>
                <a:gd name="connsiteY2" fmla="*/ 10000 h 10000"/>
                <a:gd name="connsiteX3" fmla="*/ 0 w 10000"/>
                <a:gd name="connsiteY3" fmla="*/ 10000 h 10000"/>
                <a:gd name="connsiteX4" fmla="*/ 1162 w 10000"/>
                <a:gd name="connsiteY4" fmla="*/ 0 h 10000"/>
                <a:gd name="connsiteX0" fmla="*/ 2 w 8840"/>
                <a:gd name="connsiteY0" fmla="*/ 0 h 10000"/>
                <a:gd name="connsiteX1" fmla="*/ 8840 w 8840"/>
                <a:gd name="connsiteY1" fmla="*/ 0 h 10000"/>
                <a:gd name="connsiteX2" fmla="*/ 6578 w 8840"/>
                <a:gd name="connsiteY2" fmla="*/ 10000 h 10000"/>
                <a:gd name="connsiteX3" fmla="*/ 24 w 8840"/>
                <a:gd name="connsiteY3" fmla="*/ 10000 h 10000"/>
                <a:gd name="connsiteX4" fmla="*/ 2 w 8840"/>
                <a:gd name="connsiteY4" fmla="*/ 0 h 10000"/>
                <a:gd name="connsiteX0" fmla="*/ 2 w 9878"/>
                <a:gd name="connsiteY0" fmla="*/ 0 h 10000"/>
                <a:gd name="connsiteX1" fmla="*/ 9878 w 9878"/>
                <a:gd name="connsiteY1" fmla="*/ 0 h 10000"/>
                <a:gd name="connsiteX2" fmla="*/ 7441 w 9878"/>
                <a:gd name="connsiteY2" fmla="*/ 10000 h 10000"/>
                <a:gd name="connsiteX3" fmla="*/ 27 w 9878"/>
                <a:gd name="connsiteY3" fmla="*/ 10000 h 10000"/>
                <a:gd name="connsiteX4" fmla="*/ 2 w 9878"/>
                <a:gd name="connsiteY4" fmla="*/ 0 h 10000"/>
                <a:gd name="connsiteX0" fmla="*/ 2 w 10000"/>
                <a:gd name="connsiteY0" fmla="*/ 0 h 10041"/>
                <a:gd name="connsiteX1" fmla="*/ 10000 w 10000"/>
                <a:gd name="connsiteY1" fmla="*/ 0 h 10041"/>
                <a:gd name="connsiteX2" fmla="*/ 7471 w 10000"/>
                <a:gd name="connsiteY2" fmla="*/ 10041 h 10041"/>
                <a:gd name="connsiteX3" fmla="*/ 27 w 10000"/>
                <a:gd name="connsiteY3" fmla="*/ 10000 h 10041"/>
                <a:gd name="connsiteX4" fmla="*/ 2 w 10000"/>
                <a:gd name="connsiteY4" fmla="*/ 0 h 10041"/>
                <a:gd name="connsiteX0" fmla="*/ 2 w 10000"/>
                <a:gd name="connsiteY0" fmla="*/ 0 h 10041"/>
                <a:gd name="connsiteX1" fmla="*/ 10000 w 10000"/>
                <a:gd name="connsiteY1" fmla="*/ 0 h 10041"/>
                <a:gd name="connsiteX2" fmla="*/ 7471 w 10000"/>
                <a:gd name="connsiteY2" fmla="*/ 10041 h 10041"/>
                <a:gd name="connsiteX3" fmla="*/ 27 w 10000"/>
                <a:gd name="connsiteY3" fmla="*/ 10000 h 10041"/>
                <a:gd name="connsiteX4" fmla="*/ 2 w 10000"/>
                <a:gd name="connsiteY4" fmla="*/ 0 h 10041"/>
                <a:gd name="connsiteX0" fmla="*/ 2 w 10000"/>
                <a:gd name="connsiteY0" fmla="*/ 0 h 10000"/>
                <a:gd name="connsiteX1" fmla="*/ 10000 w 10000"/>
                <a:gd name="connsiteY1" fmla="*/ 0 h 10000"/>
                <a:gd name="connsiteX2" fmla="*/ 7440 w 10000"/>
                <a:gd name="connsiteY2" fmla="*/ 10000 h 10000"/>
                <a:gd name="connsiteX3" fmla="*/ 27 w 10000"/>
                <a:gd name="connsiteY3" fmla="*/ 10000 h 10000"/>
                <a:gd name="connsiteX4" fmla="*/ 2 w 10000"/>
                <a:gd name="connsiteY4" fmla="*/ 0 h 10000"/>
                <a:gd name="connsiteX0" fmla="*/ 2 w 10000"/>
                <a:gd name="connsiteY0" fmla="*/ 0 h 10000"/>
                <a:gd name="connsiteX1" fmla="*/ 10000 w 10000"/>
                <a:gd name="connsiteY1" fmla="*/ 0 h 10000"/>
                <a:gd name="connsiteX2" fmla="*/ 7440 w 10000"/>
                <a:gd name="connsiteY2" fmla="*/ 10000 h 10000"/>
                <a:gd name="connsiteX3" fmla="*/ 27 w 10000"/>
                <a:gd name="connsiteY3" fmla="*/ 10000 h 10000"/>
                <a:gd name="connsiteX4" fmla="*/ 2 w 10000"/>
                <a:gd name="connsiteY4" fmla="*/ 0 h 10000"/>
                <a:gd name="connsiteX0" fmla="*/ 2 w 10000"/>
                <a:gd name="connsiteY0" fmla="*/ 0 h 10000"/>
                <a:gd name="connsiteX1" fmla="*/ 10000 w 10000"/>
                <a:gd name="connsiteY1" fmla="*/ 0 h 10000"/>
                <a:gd name="connsiteX2" fmla="*/ 7440 w 10000"/>
                <a:gd name="connsiteY2" fmla="*/ 10000 h 10000"/>
                <a:gd name="connsiteX3" fmla="*/ 27 w 10000"/>
                <a:gd name="connsiteY3" fmla="*/ 10000 h 10000"/>
                <a:gd name="connsiteX4" fmla="*/ 2 w 10000"/>
                <a:gd name="connsiteY4" fmla="*/ 0 h 10000"/>
                <a:gd name="connsiteX0" fmla="*/ 6 w 10004"/>
                <a:gd name="connsiteY0" fmla="*/ 0 h 10000"/>
                <a:gd name="connsiteX1" fmla="*/ 10004 w 10004"/>
                <a:gd name="connsiteY1" fmla="*/ 0 h 10000"/>
                <a:gd name="connsiteX2" fmla="*/ 7444 w 10004"/>
                <a:gd name="connsiteY2" fmla="*/ 10000 h 10000"/>
                <a:gd name="connsiteX3" fmla="*/ 0 w 10004"/>
                <a:gd name="connsiteY3" fmla="*/ 10000 h 10000"/>
                <a:gd name="connsiteX4" fmla="*/ 6 w 10004"/>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4" h="10000">
                  <a:moveTo>
                    <a:pt x="6" y="0"/>
                  </a:moveTo>
                  <a:lnTo>
                    <a:pt x="10004" y="0"/>
                  </a:lnTo>
                  <a:lnTo>
                    <a:pt x="7444" y="10000"/>
                  </a:lnTo>
                  <a:lnTo>
                    <a:pt x="0" y="10000"/>
                  </a:lnTo>
                  <a:cubicBezTo>
                    <a:pt x="11" y="6667"/>
                    <a:pt x="-5" y="3333"/>
                    <a:pt x="6"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grpSp>
        <p:nvGrpSpPr>
          <p:cNvPr id="59" name="BtmBanner_Kennedy"/>
          <p:cNvGrpSpPr/>
          <p:nvPr/>
        </p:nvGrpSpPr>
        <p:grpSpPr bwMode="gray">
          <a:xfrm>
            <a:off x="-182" y="6371383"/>
            <a:ext cx="12193659" cy="486616"/>
            <a:chOff x="-4292" y="6371384"/>
            <a:chExt cx="9907348" cy="486616"/>
          </a:xfrm>
        </p:grpSpPr>
        <p:sp>
          <p:nvSpPr>
            <p:cNvPr id="64" name="Rectangle 63"/>
            <p:cNvSpPr/>
            <p:nvPr userDrawn="1"/>
          </p:nvSpPr>
          <p:spPr bwMode="gray">
            <a:xfrm>
              <a:off x="-4144" y="6371384"/>
              <a:ext cx="9907200" cy="48661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5" name="Freeform 5"/>
            <p:cNvSpPr>
              <a:spLocks/>
            </p:cNvSpPr>
            <p:nvPr userDrawn="1"/>
          </p:nvSpPr>
          <p:spPr bwMode="gray">
            <a:xfrm>
              <a:off x="-4292" y="6371384"/>
              <a:ext cx="739145" cy="486616"/>
            </a:xfrm>
            <a:custGeom>
              <a:avLst/>
              <a:gdLst>
                <a:gd name="T0" fmla="*/ 0 w 4614"/>
                <a:gd name="T1" fmla="*/ 0 h 2646"/>
                <a:gd name="T2" fmla="*/ 4614 w 4614"/>
                <a:gd name="T3" fmla="*/ 0 h 2646"/>
                <a:gd name="T4" fmla="*/ 3705 w 4614"/>
                <a:gd name="T5" fmla="*/ 2646 h 2646"/>
                <a:gd name="T6" fmla="*/ 0 w 4614"/>
                <a:gd name="T7" fmla="*/ 2646 h 2646"/>
                <a:gd name="T8" fmla="*/ 0 w 4614"/>
                <a:gd name="T9" fmla="*/ 0 h 2646"/>
                <a:gd name="connsiteX0" fmla="*/ 1319 w 10000"/>
                <a:gd name="connsiteY0" fmla="*/ 0 h 10000"/>
                <a:gd name="connsiteX1" fmla="*/ 10000 w 10000"/>
                <a:gd name="connsiteY1" fmla="*/ 0 h 10000"/>
                <a:gd name="connsiteX2" fmla="*/ 8030 w 10000"/>
                <a:gd name="connsiteY2" fmla="*/ 10000 h 10000"/>
                <a:gd name="connsiteX3" fmla="*/ 0 w 10000"/>
                <a:gd name="connsiteY3" fmla="*/ 10000 h 10000"/>
                <a:gd name="connsiteX4" fmla="*/ 1319 w 10000"/>
                <a:gd name="connsiteY4" fmla="*/ 0 h 10000"/>
                <a:gd name="connsiteX0" fmla="*/ 28 w 8709"/>
                <a:gd name="connsiteY0" fmla="*/ 0 h 10000"/>
                <a:gd name="connsiteX1" fmla="*/ 8709 w 8709"/>
                <a:gd name="connsiteY1" fmla="*/ 0 h 10000"/>
                <a:gd name="connsiteX2" fmla="*/ 6739 w 8709"/>
                <a:gd name="connsiteY2" fmla="*/ 10000 h 10000"/>
                <a:gd name="connsiteX3" fmla="*/ 0 w 8709"/>
                <a:gd name="connsiteY3" fmla="*/ 10000 h 10000"/>
                <a:gd name="connsiteX4" fmla="*/ 28 w 8709"/>
                <a:gd name="connsiteY4" fmla="*/ 0 h 10000"/>
                <a:gd name="connsiteX0" fmla="*/ 2 w 10002"/>
                <a:gd name="connsiteY0" fmla="*/ 0 h 10049"/>
                <a:gd name="connsiteX1" fmla="*/ 10002 w 10002"/>
                <a:gd name="connsiteY1" fmla="*/ 49 h 10049"/>
                <a:gd name="connsiteX2" fmla="*/ 7740 w 10002"/>
                <a:gd name="connsiteY2" fmla="*/ 10049 h 10049"/>
                <a:gd name="connsiteX3" fmla="*/ 2 w 10002"/>
                <a:gd name="connsiteY3" fmla="*/ 10049 h 10049"/>
                <a:gd name="connsiteX4" fmla="*/ 2 w 10002"/>
                <a:gd name="connsiteY4" fmla="*/ 0 h 10049"/>
                <a:gd name="connsiteX0" fmla="*/ 2 w 10002"/>
                <a:gd name="connsiteY0" fmla="*/ 0 h 10000"/>
                <a:gd name="connsiteX1" fmla="*/ 10002 w 10002"/>
                <a:gd name="connsiteY1" fmla="*/ 0 h 10000"/>
                <a:gd name="connsiteX2" fmla="*/ 7740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40" y="10000"/>
                  </a:lnTo>
                  <a:lnTo>
                    <a:pt x="2" y="10000"/>
                  </a:lnTo>
                  <a:cubicBezTo>
                    <a:pt x="12" y="6667"/>
                    <a:pt x="-8" y="3333"/>
                    <a:pt x="2"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800"/>
            </a:p>
          </p:txBody>
        </p:sp>
      </p:grpSp>
      <p:pic>
        <p:nvPicPr>
          <p:cNvPr id="74" name="KennedyLSLogo" hidden="1"/>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bwMode="gray">
          <a:xfrm>
            <a:off x="10620588" y="6381934"/>
            <a:ext cx="1147569" cy="369281"/>
          </a:xfrm>
          <a:prstGeom prst="rect">
            <a:avLst/>
          </a:prstGeom>
        </p:spPr>
      </p:pic>
      <p:pic>
        <p:nvPicPr>
          <p:cNvPr id="60" name="KennedyLogo"/>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bwMode="gray">
          <a:xfrm>
            <a:off x="10620058" y="6501914"/>
            <a:ext cx="1145684" cy="238254"/>
          </a:xfrm>
          <a:prstGeom prst="rect">
            <a:avLst/>
          </a:prstGeom>
        </p:spPr>
      </p:pic>
      <p:pic>
        <p:nvPicPr>
          <p:cNvPr id="4" name="KennedyCMKLogo" hidden="1"/>
          <p:cNvPicPr>
            <a:picLocks noChangeAspect="1"/>
          </p:cNvPicPr>
          <p:nvPr userDrawn="1"/>
        </p:nvPicPr>
        <p:blipFill>
          <a:blip r:embed="rId18"/>
          <a:stretch>
            <a:fillRect/>
          </a:stretch>
        </p:blipFill>
        <p:spPr>
          <a:xfrm>
            <a:off x="9993434" y="6506293"/>
            <a:ext cx="1772308" cy="231849"/>
          </a:xfrm>
          <a:prstGeom prst="rect">
            <a:avLst/>
          </a:prstGeom>
        </p:spPr>
      </p:pic>
      <p:pic>
        <p:nvPicPr>
          <p:cNvPr id="41" name="TuliLogo" hidden="1"/>
          <p:cNvPicPr>
            <a:picLocks noChangeAspect="1"/>
          </p:cNvPicPr>
          <p:nvPr userDrawn="1"/>
        </p:nvPicPr>
        <p:blipFill>
          <a:blip r:embed="rId19"/>
          <a:stretch>
            <a:fillRect/>
          </a:stretch>
        </p:blipFill>
        <p:spPr bwMode="gray">
          <a:xfrm>
            <a:off x="10620447" y="6519410"/>
            <a:ext cx="1147569" cy="196080"/>
          </a:xfrm>
          <a:prstGeom prst="rect">
            <a:avLst/>
          </a:prstGeom>
        </p:spPr>
      </p:pic>
      <p:sp>
        <p:nvSpPr>
          <p:cNvPr id="9" name="Rectangle 8"/>
          <p:cNvSpPr>
            <a:spLocks/>
          </p:cNvSpPr>
          <p:nvPr userDrawn="1"/>
        </p:nvSpPr>
        <p:spPr bwMode="gray">
          <a:xfrm>
            <a:off x="-1" y="0"/>
            <a:ext cx="12192002"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61" name="ctsSlideNumber"/>
          <p:cNvSpPr txBox="1">
            <a:spLocks/>
          </p:cNvSpPr>
          <p:nvPr/>
        </p:nvSpPr>
        <p:spPr bwMode="gray">
          <a:xfrm>
            <a:off x="1" y="6506899"/>
            <a:ext cx="689861" cy="216000"/>
          </a:xfrm>
          <a:prstGeom prst="rect">
            <a:avLst/>
          </a:prstGeom>
        </p:spPr>
        <p:txBody>
          <a:bodyPr vert="horz" lIns="0" tIns="0" rIns="0" bIns="0" rtlCol="0" anchor="ctr" anchorCtr="0">
            <a:noAutofit/>
          </a:bodyPr>
          <a:lstStyle>
            <a:defPPr>
              <a:defRPr lang="en-GB"/>
            </a:defPPr>
            <a:lvl1pPr marL="0" indent="0" algn="l" defTabSz="914342" rtl="0" eaLnBrk="1" latinLnBrk="0" hangingPunct="1">
              <a:spcBef>
                <a:spcPts val="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0"/>
              </a:spcBef>
              <a:buClr>
                <a:schemeClr val="accent1"/>
              </a:buClr>
              <a:buSzPct val="12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0"/>
              </a:spcBef>
              <a:buClr>
                <a:srgbClr val="148F7F"/>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0"/>
              </a:spcBef>
              <a:buClr>
                <a:srgbClr val="729C36"/>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0"/>
              </a:spcBef>
              <a:buClr>
                <a:schemeClr val="tx2"/>
              </a:buClr>
              <a:buFont typeface="Arial" panose="020B0402040204020203" pitchFamily="34" charset="0"/>
              <a:buChar char="‒"/>
              <a:defRPr sz="1400" kern="1200" baseline="0">
                <a:solidFill>
                  <a:schemeClr val="tx1"/>
                </a:solidFill>
                <a:latin typeface="+mn-lt"/>
                <a:ea typeface="+mn-ea"/>
                <a:cs typeface="+mn-cs"/>
              </a:defRPr>
            </a:lvl9pPr>
          </a:lstStyle>
          <a:p>
            <a:pPr algn="ctr"/>
            <a:fld id="{9BD6FA6A-A86D-4D06-AFF9-1E656D8048A1}" type="slidenum">
              <a:rPr lang="en-GB" sz="900" b="1" smtClean="0">
                <a:solidFill>
                  <a:schemeClr val="bg1"/>
                </a:solidFill>
              </a:rPr>
              <a:pPr algn="ctr"/>
              <a:t>‹#›</a:t>
            </a:fld>
            <a:endParaRPr lang="en-GB" sz="900" b="1" dirty="0">
              <a:solidFill>
                <a:schemeClr val="bg1"/>
              </a:solidFill>
            </a:endParaRPr>
          </a:p>
        </p:txBody>
      </p:sp>
      <p:sp>
        <p:nvSpPr>
          <p:cNvPr id="62" name="ctsFooter"/>
          <p:cNvSpPr txBox="1"/>
          <p:nvPr/>
        </p:nvSpPr>
        <p:spPr bwMode="gray">
          <a:xfrm>
            <a:off x="1221612" y="6505948"/>
            <a:ext cx="8685273" cy="217489"/>
          </a:xfrm>
          <a:prstGeom prst="rect">
            <a:avLst/>
          </a:prstGeom>
        </p:spPr>
        <p:txBody>
          <a:bodyPr vert="horz" lIns="0" tIns="0" rIns="0" bIns="0" rtlCol="0" anchor="ctr" anchorCtr="0">
            <a:noAutofit/>
          </a:bodyPr>
          <a:lstStyle>
            <a:defPPr>
              <a:defRPr lang="en-GB"/>
            </a:defPPr>
            <a:lvl1pPr marL="0" indent="0" algn="l" defTabSz="914342" rtl="0" eaLnBrk="1" latinLnBrk="0" hangingPunct="1">
              <a:spcBef>
                <a:spcPts val="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0"/>
              </a:spcBef>
              <a:buClr>
                <a:schemeClr val="accent1"/>
              </a:buClr>
              <a:buSzPct val="12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0"/>
              </a:spcBef>
              <a:buClr>
                <a:srgbClr val="148F7F"/>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0"/>
              </a:spcBef>
              <a:buClr>
                <a:srgbClr val="729C36"/>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0"/>
              </a:spcBef>
              <a:buClr>
                <a:schemeClr val="tx2"/>
              </a:buClr>
              <a:buFont typeface="Arial" panose="020B0402040204020203" pitchFamily="34" charset="0"/>
              <a:buChar char="‒"/>
              <a:defRPr sz="1400" kern="1200" baseline="0">
                <a:solidFill>
                  <a:schemeClr val="tx1"/>
                </a:solidFill>
                <a:latin typeface="+mn-lt"/>
                <a:ea typeface="+mn-ea"/>
                <a:cs typeface="+mn-cs"/>
              </a:defRPr>
            </a:lvl9pPr>
          </a:lstStyle>
          <a:p>
            <a:pPr lvl="0" algn="l" rtl="0"/>
            <a:endParaRPr lang="en-GB" sz="900" dirty="0">
              <a:solidFill>
                <a:schemeClr val="tx1"/>
              </a:solidFill>
            </a:endParaRPr>
          </a:p>
        </p:txBody>
      </p:sp>
      <p:sp>
        <p:nvSpPr>
          <p:cNvPr id="2" name="ctsMasterTitlePlaceholder"/>
          <p:cNvSpPr>
            <a:spLocks noGrp="1"/>
          </p:cNvSpPr>
          <p:nvPr userDrawn="1">
            <p:ph type="title"/>
          </p:nvPr>
        </p:nvSpPr>
        <p:spPr bwMode="gray">
          <a:xfrm>
            <a:off x="692560" y="623096"/>
            <a:ext cx="10811077" cy="431799"/>
          </a:xfrm>
          <a:prstGeom prst="rect">
            <a:avLst/>
          </a:prstGeom>
        </p:spPr>
        <p:txBody>
          <a:bodyPr vert="horz" lIns="0" tIns="0" rIns="0" bIns="0" rtlCol="0" anchor="t" anchorCtr="0">
            <a:noAutofit/>
          </a:bodyPr>
          <a:lstStyle/>
          <a:p>
            <a:r>
              <a:rPr lang="en-GB" noProof="0" dirty="0"/>
              <a:t>Click to add title</a:t>
            </a:r>
          </a:p>
        </p:txBody>
      </p:sp>
      <p:sp>
        <p:nvSpPr>
          <p:cNvPr id="3" name="ctsMasterTextPlaceholder"/>
          <p:cNvSpPr>
            <a:spLocks noGrp="1"/>
          </p:cNvSpPr>
          <p:nvPr userDrawn="1">
            <p:ph type="body" idx="1"/>
          </p:nvPr>
        </p:nvSpPr>
        <p:spPr bwMode="gray">
          <a:xfrm>
            <a:off x="692792" y="1558758"/>
            <a:ext cx="10812432" cy="4464000"/>
          </a:xfrm>
          <a:prstGeom prst="rect">
            <a:avLst/>
          </a:prstGeom>
        </p:spPr>
        <p:txBody>
          <a:bodyPr vert="horz" lIns="0" tIns="0" rIns="0" bIns="0" rtlCol="0" anchor="t" anchorCtr="0">
            <a:noAutofit/>
          </a:bodyPr>
          <a:lstStyle/>
          <a:p>
            <a:pPr lvl="0"/>
            <a:r>
              <a:rPr lang="en-GB" noProof="0" dirty="0"/>
              <a:t>Click to add text. Use Kennedys tools to format bullets and headings.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236245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p:bodyStyle>
    <p:otherStyle>
      <a:defPPr>
        <a:defRPr lang="en-GB"/>
      </a:defPPr>
      <a:lvl1pPr marL="0" indent="0" algn="l" defTabSz="914400" rtl="0" eaLnBrk="1" latinLnBrk="0" hangingPunct="1">
        <a:lnSpc>
          <a:spcPct val="100000"/>
        </a:lnSpc>
        <a:buFont typeface="Arial" panose="020B0604020202020204" pitchFamily="34" charset="0"/>
        <a:buNone/>
        <a:defRPr sz="1600" kern="1200">
          <a:solidFill>
            <a:schemeClr val="tx1"/>
          </a:solidFill>
          <a:latin typeface="+mn-lt"/>
          <a:ea typeface="+mn-ea"/>
          <a:cs typeface="+mn-cs"/>
        </a:defRPr>
      </a:lvl1pPr>
      <a:lvl2pPr marL="360000" indent="-360000" algn="l" defTabSz="914400" rtl="0" eaLnBrk="1" latinLnBrk="0" hangingPunct="1">
        <a:lnSpc>
          <a:spcPct val="100000"/>
        </a:lnSpc>
        <a:buClr>
          <a:schemeClr val="accent1"/>
        </a:buClr>
        <a:buFont typeface="Arial" panose="020B0604020202020204" pitchFamily="34" charset="0"/>
        <a:buChar char="•"/>
        <a:defRPr sz="1600" kern="1200">
          <a:solidFill>
            <a:schemeClr val="tx1"/>
          </a:solidFill>
          <a:latin typeface="+mn-lt"/>
          <a:ea typeface="+mn-ea"/>
          <a:cs typeface="+mn-cs"/>
        </a:defRPr>
      </a:lvl2pPr>
      <a:lvl3pPr marL="63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3pPr>
      <a:lvl4pPr marL="90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4pPr>
      <a:lvl5pPr marL="117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5pPr>
      <a:lvl6pPr marL="144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6pPr>
      <a:lvl7pPr marL="171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7pPr>
      <a:lvl8pPr marL="198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8pPr>
      <a:lvl9pPr marL="225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s://www.employmenttribunalsni.co.uk/how-make-claim"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descr="Person writing on whiteboard">
            <a:extLst>
              <a:ext uri="{FF2B5EF4-FFF2-40B4-BE49-F238E27FC236}">
                <a16:creationId xmlns:a16="http://schemas.microsoft.com/office/drawing/2014/main" id="{31A7420A-EAFD-4B83-B9A3-1BC0D30047D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823" r="22823"/>
          <a:stretch/>
        </p:blipFill>
        <p:spPr/>
      </p:pic>
      <p:sp>
        <p:nvSpPr>
          <p:cNvPr id="12" name="Title 11">
            <a:extLst>
              <a:ext uri="{FF2B5EF4-FFF2-40B4-BE49-F238E27FC236}">
                <a16:creationId xmlns:a16="http://schemas.microsoft.com/office/drawing/2014/main" id="{DDA15347-178F-4B40-8098-70DD5B907286}"/>
              </a:ext>
            </a:extLst>
          </p:cNvPr>
          <p:cNvSpPr>
            <a:spLocks noGrp="1"/>
          </p:cNvSpPr>
          <p:nvPr>
            <p:ph type="title"/>
          </p:nvPr>
        </p:nvSpPr>
        <p:spPr>
          <a:xfrm>
            <a:off x="5357256" y="1451590"/>
            <a:ext cx="6646154" cy="396000"/>
          </a:xfrm>
        </p:spPr>
        <p:txBody>
          <a:bodyPr/>
          <a:lstStyle/>
          <a:p>
            <a:r>
              <a:rPr lang="en-GB" sz="3600" dirty="0"/>
              <a:t>Annual Young Solicitors </a:t>
            </a:r>
            <a:br>
              <a:rPr lang="en-GB" sz="3600" dirty="0"/>
            </a:br>
            <a:r>
              <a:rPr lang="en-GB" sz="3600" dirty="0"/>
              <a:t>&amp; Young Bar Lecture</a:t>
            </a:r>
          </a:p>
        </p:txBody>
      </p:sp>
      <p:sp>
        <p:nvSpPr>
          <p:cNvPr id="13" name="Text Placeholder 12">
            <a:extLst>
              <a:ext uri="{FF2B5EF4-FFF2-40B4-BE49-F238E27FC236}">
                <a16:creationId xmlns:a16="http://schemas.microsoft.com/office/drawing/2014/main" id="{D518A6E1-D772-4328-A6A1-426A25C73383}"/>
              </a:ext>
            </a:extLst>
          </p:cNvPr>
          <p:cNvSpPr>
            <a:spLocks noGrp="1"/>
          </p:cNvSpPr>
          <p:nvPr>
            <p:ph type="body" idx="1"/>
          </p:nvPr>
        </p:nvSpPr>
        <p:spPr>
          <a:xfrm>
            <a:off x="4296822" y="5728043"/>
            <a:ext cx="7491523" cy="1512000"/>
          </a:xfrm>
        </p:spPr>
        <p:txBody>
          <a:bodyPr/>
          <a:lstStyle/>
          <a:p>
            <a:r>
              <a:rPr lang="da-DK" sz="2400" dirty="0"/>
              <a:t>Ryan Cushley BL &amp; Alexander Redpath – Kennedys LLP</a:t>
            </a:r>
          </a:p>
        </p:txBody>
      </p:sp>
      <p:sp>
        <p:nvSpPr>
          <p:cNvPr id="2" name="Title 42">
            <a:extLst>
              <a:ext uri="{FF2B5EF4-FFF2-40B4-BE49-F238E27FC236}">
                <a16:creationId xmlns:a16="http://schemas.microsoft.com/office/drawing/2014/main" id="{B194C852-D546-39F6-FACF-1CC981B1E4AE}"/>
              </a:ext>
            </a:extLst>
          </p:cNvPr>
          <p:cNvSpPr txBox="1">
            <a:spLocks/>
          </p:cNvSpPr>
          <p:nvPr/>
        </p:nvSpPr>
        <p:spPr bwMode="gray">
          <a:xfrm>
            <a:off x="4732431" y="3012339"/>
            <a:ext cx="7164000" cy="573683"/>
          </a:xfrm>
          <a:prstGeom prst="rect">
            <a:avLst/>
          </a:prstGeom>
        </p:spPr>
        <p:txBody>
          <a:bodyPr vert="horz" lIns="0" tIns="0" rIns="0" bIns="0" rtlCol="0" anchor="b" anchorCtr="0">
            <a:noAutofit/>
          </a:bodyPr>
          <a:lstStyle>
            <a:lvl1pPr algn="r" defTabSz="914400" rtl="0" eaLnBrk="1" latinLnBrk="0" hangingPunct="1">
              <a:lnSpc>
                <a:spcPct val="90000"/>
              </a:lnSpc>
              <a:spcBef>
                <a:spcPct val="0"/>
              </a:spcBef>
              <a:buNone/>
              <a:defRPr sz="2400" b="1" kern="1200" cap="all" baseline="0">
                <a:solidFill>
                  <a:schemeClr val="bg1"/>
                </a:solidFill>
                <a:latin typeface="+mj-lt"/>
                <a:ea typeface="+mj-ea"/>
                <a:cs typeface="+mj-cs"/>
              </a:defRPr>
            </a:lvl1pPr>
          </a:lstStyle>
          <a:p>
            <a:r>
              <a:rPr lang="en-GB" sz="2000"/>
              <a:t>Case Management and Interlocutory Applications in the Industrial tribunal &amp; fair Employment tribunal</a:t>
            </a:r>
            <a:endParaRPr lang="da-DK" sz="2000" dirty="0"/>
          </a:p>
        </p:txBody>
      </p:sp>
    </p:spTree>
    <p:extLst>
      <p:ext uri="{BB962C8B-B14F-4D97-AF65-F5344CB8AC3E}">
        <p14:creationId xmlns:p14="http://schemas.microsoft.com/office/powerpoint/2010/main" val="3196430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615C-17DA-1C7C-B256-7073B5FB01A6}"/>
              </a:ext>
            </a:extLst>
          </p:cNvPr>
          <p:cNvSpPr>
            <a:spLocks noGrp="1"/>
          </p:cNvSpPr>
          <p:nvPr>
            <p:ph type="title"/>
          </p:nvPr>
        </p:nvSpPr>
        <p:spPr/>
        <p:txBody>
          <a:bodyPr/>
          <a:lstStyle/>
          <a:p>
            <a:r>
              <a:rPr lang="en-GB" dirty="0">
                <a:solidFill>
                  <a:prstClr val="black"/>
                </a:solidFill>
              </a:rPr>
              <a:t>Explore alternative means of resolving the issues</a:t>
            </a:r>
            <a:endParaRPr lang="en-GB" dirty="0"/>
          </a:p>
        </p:txBody>
      </p:sp>
      <p:sp>
        <p:nvSpPr>
          <p:cNvPr id="3" name="TextBox 2">
            <a:extLst>
              <a:ext uri="{FF2B5EF4-FFF2-40B4-BE49-F238E27FC236}">
                <a16:creationId xmlns:a16="http://schemas.microsoft.com/office/drawing/2014/main" id="{C4152425-E2C4-90EA-BD35-2E2160F2AA3F}"/>
              </a:ext>
            </a:extLst>
          </p:cNvPr>
          <p:cNvSpPr txBox="1"/>
          <p:nvPr/>
        </p:nvSpPr>
        <p:spPr>
          <a:xfrm>
            <a:off x="692560" y="1414923"/>
            <a:ext cx="10516908" cy="646331"/>
          </a:xfrm>
          <a:prstGeom prst="rect">
            <a:avLst/>
          </a:prstGeom>
          <a:noFill/>
        </p:spPr>
        <p:txBody>
          <a:bodyPr wrap="square">
            <a:spAutoFit/>
          </a:bodyPr>
          <a:lstStyle/>
          <a:p>
            <a:pPr marL="285750" indent="-285750">
              <a:buFont typeface="Arial" panose="020B0604020202020204" pitchFamily="34" charset="0"/>
              <a:buChar char="•"/>
            </a:pPr>
            <a:r>
              <a:rPr lang="en-GB" dirty="0">
                <a:solidFill>
                  <a:prstClr val="black"/>
                </a:solidFill>
              </a:rPr>
              <a:t>Conciliation;</a:t>
            </a:r>
          </a:p>
          <a:p>
            <a:pPr marL="285750" indent="-285750">
              <a:buFont typeface="Arial" panose="020B0604020202020204" pitchFamily="34" charset="0"/>
              <a:buChar char="•"/>
            </a:pPr>
            <a:r>
              <a:rPr lang="en-GB" dirty="0">
                <a:solidFill>
                  <a:prstClr val="black"/>
                </a:solidFill>
              </a:rPr>
              <a:t>Judicial Mediation.</a:t>
            </a:r>
            <a:endParaRPr lang="en-GB" dirty="0"/>
          </a:p>
        </p:txBody>
      </p:sp>
    </p:spTree>
    <p:extLst>
      <p:ext uri="{BB962C8B-B14F-4D97-AF65-F5344CB8AC3E}">
        <p14:creationId xmlns:p14="http://schemas.microsoft.com/office/powerpoint/2010/main" val="3841794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615C-17DA-1C7C-B256-7073B5FB01A6}"/>
              </a:ext>
            </a:extLst>
          </p:cNvPr>
          <p:cNvSpPr>
            <a:spLocks noGrp="1"/>
          </p:cNvSpPr>
          <p:nvPr>
            <p:ph type="title"/>
          </p:nvPr>
        </p:nvSpPr>
        <p:spPr/>
        <p:txBody>
          <a:bodyPr/>
          <a:lstStyle/>
          <a:p>
            <a:r>
              <a:rPr lang="en-GB" dirty="0"/>
              <a:t>Case management</a:t>
            </a:r>
          </a:p>
        </p:txBody>
      </p:sp>
      <p:sp>
        <p:nvSpPr>
          <p:cNvPr id="3" name="TextBox 2">
            <a:extLst>
              <a:ext uri="{FF2B5EF4-FFF2-40B4-BE49-F238E27FC236}">
                <a16:creationId xmlns:a16="http://schemas.microsoft.com/office/drawing/2014/main" id="{C4152425-E2C4-90EA-BD35-2E2160F2AA3F}"/>
              </a:ext>
            </a:extLst>
          </p:cNvPr>
          <p:cNvSpPr txBox="1"/>
          <p:nvPr/>
        </p:nvSpPr>
        <p:spPr>
          <a:xfrm>
            <a:off x="692560" y="1414923"/>
            <a:ext cx="10516908" cy="2031325"/>
          </a:xfrm>
          <a:prstGeom prst="rect">
            <a:avLst/>
          </a:prstGeom>
          <a:noFill/>
        </p:spPr>
        <p:txBody>
          <a:bodyPr wrap="square">
            <a:spAutoFit/>
          </a:bodyPr>
          <a:lstStyle/>
          <a:p>
            <a:pPr marL="285750" indent="-285750">
              <a:buFont typeface="Arial" panose="020B0604020202020204" pitchFamily="34" charset="0"/>
              <a:buChar char="•"/>
            </a:pPr>
            <a:r>
              <a:rPr lang="en-GB" dirty="0"/>
              <a:t>The Employment Judge will timetable the following:</a:t>
            </a:r>
          </a:p>
          <a:p>
            <a:pPr marL="742950" lvl="1" indent="-285750">
              <a:buFont typeface="Arial" panose="020B0604020202020204" pitchFamily="34" charset="0"/>
              <a:buChar char="•"/>
            </a:pPr>
            <a:r>
              <a:rPr lang="en-GB" dirty="0"/>
              <a:t>Legal and Factual Issues;</a:t>
            </a:r>
          </a:p>
          <a:p>
            <a:pPr marL="742950" lvl="1" indent="-285750">
              <a:buFont typeface="Arial" panose="020B0604020202020204" pitchFamily="34" charset="0"/>
              <a:buChar char="•"/>
            </a:pPr>
            <a:r>
              <a:rPr lang="en-GB" dirty="0"/>
              <a:t>Notices for Additional Information and Discovery;</a:t>
            </a:r>
          </a:p>
          <a:p>
            <a:pPr marL="742950" lvl="1" indent="-285750">
              <a:buFont typeface="Arial" panose="020B0604020202020204" pitchFamily="34" charset="0"/>
              <a:buChar char="•"/>
            </a:pPr>
            <a:r>
              <a:rPr lang="en-GB" dirty="0"/>
              <a:t>Replies;</a:t>
            </a:r>
          </a:p>
          <a:p>
            <a:pPr marL="742950" lvl="1" indent="-285750">
              <a:buFont typeface="Arial" panose="020B0604020202020204" pitchFamily="34" charset="0"/>
              <a:buChar char="•"/>
            </a:pPr>
            <a:r>
              <a:rPr lang="en-GB" dirty="0"/>
              <a:t>Statements &amp; Schedule of Loss;</a:t>
            </a:r>
          </a:p>
          <a:p>
            <a:pPr marL="742950" lvl="1" indent="-285750">
              <a:buFont typeface="Arial" panose="020B0604020202020204" pitchFamily="34" charset="0"/>
              <a:buChar char="•"/>
            </a:pPr>
            <a:r>
              <a:rPr lang="en-GB" dirty="0"/>
              <a:t>Progress Review Hearing and Hearing dates;</a:t>
            </a:r>
          </a:p>
          <a:p>
            <a:pPr marL="742950" lvl="1" indent="-285750">
              <a:buFont typeface="Arial" panose="020B0604020202020204" pitchFamily="34" charset="0"/>
              <a:buChar char="•"/>
            </a:pPr>
            <a:r>
              <a:rPr lang="en-GB" dirty="0"/>
              <a:t>Preliminary issues (if necessary).</a:t>
            </a:r>
          </a:p>
        </p:txBody>
      </p:sp>
    </p:spTree>
    <p:extLst>
      <p:ext uri="{BB962C8B-B14F-4D97-AF65-F5344CB8AC3E}">
        <p14:creationId xmlns:p14="http://schemas.microsoft.com/office/powerpoint/2010/main" val="265486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05E61-AF4B-46D8-75E3-5EAAF7B0BB64}"/>
              </a:ext>
            </a:extLst>
          </p:cNvPr>
          <p:cNvSpPr>
            <a:spLocks noGrp="1"/>
          </p:cNvSpPr>
          <p:nvPr>
            <p:ph type="title"/>
          </p:nvPr>
        </p:nvSpPr>
        <p:spPr/>
        <p:txBody>
          <a:bodyPr/>
          <a:lstStyle/>
          <a:p>
            <a:r>
              <a:rPr lang="en-GB" dirty="0"/>
              <a:t>Case Management</a:t>
            </a:r>
          </a:p>
        </p:txBody>
      </p:sp>
      <p:sp>
        <p:nvSpPr>
          <p:cNvPr id="3" name="Content Placeholder 1">
            <a:extLst>
              <a:ext uri="{FF2B5EF4-FFF2-40B4-BE49-F238E27FC236}">
                <a16:creationId xmlns:a16="http://schemas.microsoft.com/office/drawing/2014/main" id="{2775BB27-1D51-A798-C249-5A51C6F70A57}"/>
              </a:ext>
            </a:extLst>
          </p:cNvPr>
          <p:cNvSpPr txBox="1">
            <a:spLocks/>
          </p:cNvSpPr>
          <p:nvPr/>
        </p:nvSpPr>
        <p:spPr>
          <a:xfrm>
            <a:off x="692560" y="1432235"/>
            <a:ext cx="8907053" cy="4641304"/>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pPr marL="342900" indent="-342900">
              <a:buFont typeface="Arial" panose="020B0604020202020204" pitchFamily="34" charset="0"/>
              <a:buChar char="•"/>
            </a:pPr>
            <a:r>
              <a:rPr lang="en-GB" dirty="0">
                <a:solidFill>
                  <a:prstClr val="black"/>
                </a:solidFill>
                <a:latin typeface="Trebuchet MS"/>
              </a:rPr>
              <a:t>Subsequent Case Management; and</a:t>
            </a:r>
          </a:p>
          <a:p>
            <a:pPr marL="342900" indent="-342900">
              <a:buFont typeface="Arial" panose="020B0604020202020204" pitchFamily="34" charset="0"/>
              <a:buChar char="•"/>
            </a:pPr>
            <a:r>
              <a:rPr lang="en-GB" dirty="0">
                <a:solidFill>
                  <a:prstClr val="black"/>
                </a:solidFill>
                <a:latin typeface="Trebuchet MS"/>
              </a:rPr>
              <a:t>Progress Review Hearing</a:t>
            </a:r>
          </a:p>
          <a:p>
            <a:pPr marL="342900" indent="-342900">
              <a:buFont typeface="Arial" panose="020B0604020202020204" pitchFamily="34" charset="0"/>
              <a:buChar char="•"/>
            </a:pPr>
            <a:endParaRPr lang="en-GB" dirty="0">
              <a:solidFill>
                <a:prstClr val="black"/>
              </a:solidFill>
              <a:latin typeface="Trebuchet MS"/>
            </a:endParaRPr>
          </a:p>
        </p:txBody>
      </p:sp>
    </p:spTree>
    <p:extLst>
      <p:ext uri="{BB962C8B-B14F-4D97-AF65-F5344CB8AC3E}">
        <p14:creationId xmlns:p14="http://schemas.microsoft.com/office/powerpoint/2010/main" val="36086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descr="Old vintage books in a row">
            <a:extLst>
              <a:ext uri="{FF2B5EF4-FFF2-40B4-BE49-F238E27FC236}">
                <a16:creationId xmlns:a16="http://schemas.microsoft.com/office/drawing/2014/main" id="{31A7420A-EAFD-4B83-B9A3-1BC0D30047D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768" r="22768"/>
          <a:stretch/>
        </p:blipFill>
        <p:spPr/>
      </p:pic>
      <p:sp>
        <p:nvSpPr>
          <p:cNvPr id="12" name="Title 11">
            <a:extLst>
              <a:ext uri="{FF2B5EF4-FFF2-40B4-BE49-F238E27FC236}">
                <a16:creationId xmlns:a16="http://schemas.microsoft.com/office/drawing/2014/main" id="{DDA15347-178F-4B40-8098-70DD5B907286}"/>
              </a:ext>
            </a:extLst>
          </p:cNvPr>
          <p:cNvSpPr>
            <a:spLocks noGrp="1"/>
          </p:cNvSpPr>
          <p:nvPr>
            <p:ph type="title"/>
          </p:nvPr>
        </p:nvSpPr>
        <p:spPr/>
        <p:txBody>
          <a:bodyPr/>
          <a:lstStyle/>
          <a:p>
            <a:r>
              <a:rPr lang="en-GB" sz="3600" dirty="0"/>
              <a:t>Interlocutory applications</a:t>
            </a:r>
          </a:p>
        </p:txBody>
      </p:sp>
      <p:sp>
        <p:nvSpPr>
          <p:cNvPr id="13" name="Text Placeholder 12">
            <a:extLst>
              <a:ext uri="{FF2B5EF4-FFF2-40B4-BE49-F238E27FC236}">
                <a16:creationId xmlns:a16="http://schemas.microsoft.com/office/drawing/2014/main" id="{D518A6E1-D772-4328-A6A1-426A25C73383}"/>
              </a:ext>
            </a:extLst>
          </p:cNvPr>
          <p:cNvSpPr>
            <a:spLocks noGrp="1"/>
          </p:cNvSpPr>
          <p:nvPr>
            <p:ph type="body" idx="1"/>
          </p:nvPr>
        </p:nvSpPr>
        <p:spPr/>
        <p:txBody>
          <a:bodyPr/>
          <a:lstStyle/>
          <a:p>
            <a:r>
              <a:rPr lang="en-GB" sz="2000" dirty="0"/>
              <a:t>Ryan Cushley BL </a:t>
            </a:r>
          </a:p>
        </p:txBody>
      </p:sp>
    </p:spTree>
    <p:extLst>
      <p:ext uri="{BB962C8B-B14F-4D97-AF65-F5344CB8AC3E}">
        <p14:creationId xmlns:p14="http://schemas.microsoft.com/office/powerpoint/2010/main" val="2454315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F2A2FC-3093-75F0-B5C6-C0A4B5C81967}"/>
              </a:ext>
            </a:extLst>
          </p:cNvPr>
          <p:cNvSpPr>
            <a:spLocks noGrp="1"/>
          </p:cNvSpPr>
          <p:nvPr>
            <p:ph type="title"/>
          </p:nvPr>
        </p:nvSpPr>
        <p:spPr/>
        <p:txBody>
          <a:bodyPr/>
          <a:lstStyle/>
          <a:p>
            <a:r>
              <a:rPr lang="en-GB" dirty="0"/>
              <a:t>Types of Preliminary Hearing</a:t>
            </a:r>
          </a:p>
        </p:txBody>
      </p:sp>
      <p:sp>
        <p:nvSpPr>
          <p:cNvPr id="11" name="TextBox 10">
            <a:extLst>
              <a:ext uri="{FF2B5EF4-FFF2-40B4-BE49-F238E27FC236}">
                <a16:creationId xmlns:a16="http://schemas.microsoft.com/office/drawing/2014/main" id="{28F4945D-1B90-B804-FE55-2839B836F8DA}"/>
              </a:ext>
            </a:extLst>
          </p:cNvPr>
          <p:cNvSpPr txBox="1"/>
          <p:nvPr/>
        </p:nvSpPr>
        <p:spPr>
          <a:xfrm>
            <a:off x="588154" y="1054895"/>
            <a:ext cx="10811077" cy="5632311"/>
          </a:xfrm>
          <a:prstGeom prst="rect">
            <a:avLst/>
          </a:prstGeom>
          <a:noFill/>
        </p:spPr>
        <p:txBody>
          <a:bodyPr wrap="square">
            <a:spAutoFit/>
          </a:bodyPr>
          <a:lstStyle/>
          <a:p>
            <a:r>
              <a:rPr lang="en-GB" dirty="0"/>
              <a:t>Rule 47 sets out that there are various matters that can be dealt with at a preliminary hearing: -</a:t>
            </a:r>
          </a:p>
          <a:p>
            <a:pPr lvl="1"/>
            <a:r>
              <a:rPr lang="en-GB" dirty="0"/>
              <a:t>(a)conduct a preliminary consideration of the claim with the parties and make a case management order (including an order relating to the conduct of the final hearing) </a:t>
            </a:r>
            <a:r>
              <a:rPr lang="en-GB" b="1" dirty="0"/>
              <a:t>(This would be a Case Management Preliminary Hearing as considered earlier);</a:t>
            </a:r>
          </a:p>
          <a:p>
            <a:pPr lvl="1"/>
            <a:r>
              <a:rPr lang="en-GB" dirty="0"/>
              <a:t>(b)determine any preliminary issue (a “</a:t>
            </a:r>
            <a:r>
              <a:rPr lang="en-GB" b="1" dirty="0"/>
              <a:t>Preliminary Issues Hearing</a:t>
            </a:r>
            <a:r>
              <a:rPr lang="en-GB" dirty="0"/>
              <a:t>”);</a:t>
            </a:r>
          </a:p>
          <a:p>
            <a:pPr lvl="1"/>
            <a:r>
              <a:rPr lang="en-GB" dirty="0"/>
              <a:t>(c)consider whether a claim or response, or any part, should be struck out under rule 32 (a </a:t>
            </a:r>
            <a:r>
              <a:rPr lang="en-GB" b="1" dirty="0"/>
              <a:t>“Strike out Hearing”);</a:t>
            </a:r>
          </a:p>
          <a:p>
            <a:pPr lvl="1"/>
            <a:r>
              <a:rPr lang="en-GB" dirty="0"/>
              <a:t>(d)make a deposit order under rule 34 (a </a:t>
            </a:r>
            <a:r>
              <a:rPr lang="en-GB" b="1" dirty="0"/>
              <a:t>“Deposit Order Hearing”)</a:t>
            </a:r>
            <a:r>
              <a:rPr lang="en-GB" dirty="0"/>
              <a:t>;</a:t>
            </a:r>
          </a:p>
          <a:p>
            <a:pPr lvl="1"/>
            <a:r>
              <a:rPr lang="en-GB" dirty="0"/>
              <a:t>(e)explore alternative means of resolving the issues in dispute, including the use of conciliation.</a:t>
            </a:r>
          </a:p>
          <a:p>
            <a:pPr marL="285750" indent="-285750">
              <a:buFont typeface="Arial" panose="020B0604020202020204" pitchFamily="34" charset="0"/>
              <a:buChar char="•"/>
            </a:pPr>
            <a:r>
              <a:rPr lang="en-GB" dirty="0"/>
              <a:t>”Preliminary issue” is defined to mean, “any complaint, any substantive issue which may determine liability (for example, an issue as to jurisdiction or as to whether an employee was dismissed)”</a:t>
            </a:r>
          </a:p>
          <a:p>
            <a:pPr marL="285750" indent="-285750">
              <a:buFont typeface="Arial" panose="020B0604020202020204" pitchFamily="34" charset="0"/>
              <a:buChar char="•"/>
            </a:pPr>
            <a:r>
              <a:rPr lang="en-GB" dirty="0"/>
              <a:t>Due to notice requirements for </a:t>
            </a:r>
            <a:r>
              <a:rPr lang="en-GB" i="1" dirty="0"/>
              <a:t>preliminary issues PHs</a:t>
            </a:r>
            <a:r>
              <a:rPr lang="en-GB" dirty="0"/>
              <a:t> per Rule 48(2) (parties must be given notice 14 days prior to the hearing unless parties agree to a shorter notice) this type of PH cannot take place at the same time as a case management PH unless the Tribunal was to specifically outline this at an early stage</a:t>
            </a:r>
          </a:p>
          <a:p>
            <a:pPr marL="285750" indent="-285750">
              <a:buFont typeface="Arial" panose="020B0604020202020204" pitchFamily="34" charset="0"/>
              <a:buChar char="•"/>
            </a:pPr>
            <a:r>
              <a:rPr lang="en-GB" dirty="0"/>
              <a:t>Rule 48(1) requires that all PH requires “reasonable notice” of the date of the hearing. Therefore, if something were raised at a case management PH that had not been considered prior (e.g. a strike out application or a deposit order being sought) then it could not reasonably proceed on that same date barring agreement of the parties.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1933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44A2-6347-42C8-A8DB-EF9DF92B452C}"/>
              </a:ext>
            </a:extLst>
          </p:cNvPr>
          <p:cNvSpPr>
            <a:spLocks noGrp="1"/>
          </p:cNvSpPr>
          <p:nvPr>
            <p:ph type="title"/>
          </p:nvPr>
        </p:nvSpPr>
        <p:spPr/>
        <p:txBody>
          <a:bodyPr/>
          <a:lstStyle/>
          <a:p>
            <a:r>
              <a:rPr lang="en-GB" dirty="0"/>
              <a:t>Strike Out Applications </a:t>
            </a:r>
          </a:p>
        </p:txBody>
      </p:sp>
      <p:sp>
        <p:nvSpPr>
          <p:cNvPr id="3" name="Content Placeholder 1">
            <a:extLst>
              <a:ext uri="{FF2B5EF4-FFF2-40B4-BE49-F238E27FC236}">
                <a16:creationId xmlns:a16="http://schemas.microsoft.com/office/drawing/2014/main" id="{69D50E27-ADBA-4CC8-8172-E25C4C7DAF0A}"/>
              </a:ext>
            </a:extLst>
          </p:cNvPr>
          <p:cNvSpPr txBox="1">
            <a:spLocks/>
          </p:cNvSpPr>
          <p:nvPr/>
        </p:nvSpPr>
        <p:spPr>
          <a:xfrm>
            <a:off x="692560" y="1227551"/>
            <a:ext cx="7772400" cy="5007353"/>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pPr marL="342900" indent="-342900">
              <a:buFont typeface="Arial" panose="020B0604020202020204" pitchFamily="34" charset="0"/>
              <a:buChar char="•"/>
            </a:pPr>
            <a:r>
              <a:rPr lang="en-GB" sz="1600" dirty="0">
                <a:solidFill>
                  <a:prstClr val="black"/>
                </a:solidFill>
                <a:latin typeface="Trebuchet MS"/>
              </a:rPr>
              <a:t>The Tribunal has the power to strike out a claim or response or any part of it under Rule 32 on any of the following grounds: -</a:t>
            </a:r>
          </a:p>
          <a:p>
            <a:r>
              <a:rPr lang="en-GB" sz="1600" dirty="0"/>
              <a:t>(a)that it is frivolous or vexatious or has no reasonable prospect of success;</a:t>
            </a:r>
          </a:p>
          <a:p>
            <a:r>
              <a:rPr lang="en-GB" sz="1600" dirty="0"/>
              <a:t>(b)that the manner in which the proceedings have been conducted by or on behalf of the claimant or the respondent (as the case may be) has been frivolous, unreasonable or vexatious;</a:t>
            </a:r>
          </a:p>
          <a:p>
            <a:r>
              <a:rPr lang="en-GB" sz="1600" dirty="0"/>
              <a:t>(c)for non-compliance with any of these Rules or with an order of the tribunal;</a:t>
            </a:r>
          </a:p>
          <a:p>
            <a:r>
              <a:rPr lang="en-GB" sz="1600" dirty="0"/>
              <a:t>(d)that it has not been actively pursued;</a:t>
            </a:r>
          </a:p>
          <a:p>
            <a:r>
              <a:rPr lang="en-GB" sz="1600" dirty="0"/>
              <a:t>(e)that the tribunal considers that it is no longer possible to have a fair hearing of the claim or response (or the part to be struck out).</a:t>
            </a:r>
          </a:p>
          <a:p>
            <a:pPr marL="342900" indent="-342900">
              <a:buFont typeface="Arial" panose="020B0604020202020204" pitchFamily="34" charset="0"/>
              <a:buChar char="•"/>
            </a:pPr>
            <a:r>
              <a:rPr lang="en-GB" sz="1600" dirty="0">
                <a:solidFill>
                  <a:prstClr val="black"/>
                </a:solidFill>
                <a:latin typeface="Trebuchet MS"/>
              </a:rPr>
              <a:t>A claim or response cannot be struck out unless the party in question has been given the opportunity to make representations, in writing or at a hearing if requested. “Party in question” means the party against whom the application for strike out is made – therefore, no other party has the right to request a hearing</a:t>
            </a:r>
          </a:p>
          <a:p>
            <a:pPr marL="342900" indent="-342900">
              <a:buFont typeface="Arial" panose="020B0604020202020204" pitchFamily="34" charset="0"/>
              <a:buChar char="•"/>
            </a:pPr>
            <a:r>
              <a:rPr lang="en-GB" sz="1600" dirty="0">
                <a:solidFill>
                  <a:prstClr val="black"/>
                </a:solidFill>
                <a:latin typeface="Trebuchet MS"/>
              </a:rPr>
              <a:t>If a response is struck out, the Tribunal treats the case as though no response has been presented – it is </a:t>
            </a:r>
            <a:r>
              <a:rPr lang="en-GB" sz="1600" b="1" dirty="0">
                <a:solidFill>
                  <a:prstClr val="black"/>
                </a:solidFill>
                <a:latin typeface="Trebuchet MS"/>
              </a:rPr>
              <a:t>not</a:t>
            </a:r>
            <a:r>
              <a:rPr lang="en-GB" sz="1600" dirty="0">
                <a:solidFill>
                  <a:prstClr val="black"/>
                </a:solidFill>
                <a:latin typeface="Trebuchet MS"/>
              </a:rPr>
              <a:t> a default judgment	</a:t>
            </a:r>
          </a:p>
        </p:txBody>
      </p:sp>
    </p:spTree>
    <p:extLst>
      <p:ext uri="{BB962C8B-B14F-4D97-AF65-F5344CB8AC3E}">
        <p14:creationId xmlns:p14="http://schemas.microsoft.com/office/powerpoint/2010/main" val="306942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0D2E-41F1-B8EB-7F48-E34294B0BF91}"/>
              </a:ext>
            </a:extLst>
          </p:cNvPr>
          <p:cNvSpPr>
            <a:spLocks noGrp="1"/>
          </p:cNvSpPr>
          <p:nvPr>
            <p:ph type="title"/>
          </p:nvPr>
        </p:nvSpPr>
        <p:spPr/>
        <p:txBody>
          <a:bodyPr/>
          <a:lstStyle/>
          <a:p>
            <a:endParaRPr lang="en-GB"/>
          </a:p>
        </p:txBody>
      </p:sp>
      <p:sp>
        <p:nvSpPr>
          <p:cNvPr id="4" name="TextBox 3">
            <a:extLst>
              <a:ext uri="{FF2B5EF4-FFF2-40B4-BE49-F238E27FC236}">
                <a16:creationId xmlns:a16="http://schemas.microsoft.com/office/drawing/2014/main" id="{79CD18DD-AB3B-A2B8-745A-AC6A2E029B07}"/>
              </a:ext>
            </a:extLst>
          </p:cNvPr>
          <p:cNvSpPr txBox="1"/>
          <p:nvPr/>
        </p:nvSpPr>
        <p:spPr>
          <a:xfrm>
            <a:off x="692560" y="1327759"/>
            <a:ext cx="8601752" cy="3693319"/>
          </a:xfrm>
          <a:prstGeom prst="rect">
            <a:avLst/>
          </a:prstGeom>
          <a:noFill/>
        </p:spPr>
        <p:txBody>
          <a:bodyPr wrap="square">
            <a:spAutoFit/>
          </a:bodyPr>
          <a:lstStyle/>
          <a:p>
            <a:pPr marL="285750" indent="-285750" algn="l">
              <a:buFont typeface="Arial" panose="020B0604020202020204" pitchFamily="34" charset="0"/>
              <a:buChar char="•"/>
            </a:pPr>
            <a:r>
              <a:rPr lang="en-GB" dirty="0">
                <a:solidFill>
                  <a:srgbClr val="1E1E1E"/>
                </a:solidFill>
                <a:latin typeface="arial" panose="020B0604020202020204" pitchFamily="34" charset="0"/>
              </a:rPr>
              <a:t>The Tribunal must apply a two-stage test in deciding whether to strike out: -</a:t>
            </a:r>
          </a:p>
          <a:p>
            <a:pPr marL="742950" lvl="1" indent="-285750">
              <a:buFont typeface="Arial" panose="020B0604020202020204" pitchFamily="34" charset="0"/>
              <a:buChar char="•"/>
            </a:pPr>
            <a:r>
              <a:rPr lang="en-GB" dirty="0">
                <a:solidFill>
                  <a:srgbClr val="1E1E1E"/>
                </a:solidFill>
                <a:latin typeface="arial" panose="020B0604020202020204" pitchFamily="34" charset="0"/>
              </a:rPr>
              <a:t>First, whether one of the grounds on the last slide has been established;</a:t>
            </a:r>
          </a:p>
          <a:p>
            <a:pPr marL="742950" lvl="1" indent="-285750">
              <a:buFont typeface="Arial" panose="020B0604020202020204" pitchFamily="34" charset="0"/>
              <a:buChar char="•"/>
            </a:pPr>
            <a:r>
              <a:rPr lang="en-GB" dirty="0">
                <a:solidFill>
                  <a:srgbClr val="1E1E1E"/>
                </a:solidFill>
                <a:latin typeface="arial" panose="020B0604020202020204" pitchFamily="34" charset="0"/>
              </a:rPr>
              <a:t>And then, as a matter of discretion, whether or not to strike out</a:t>
            </a:r>
          </a:p>
          <a:p>
            <a:pPr marL="285750" indent="-285750">
              <a:buFont typeface="Arial" panose="020B0604020202020204" pitchFamily="34" charset="0"/>
              <a:buChar char="•"/>
            </a:pPr>
            <a:r>
              <a:rPr lang="en-GB" dirty="0">
                <a:solidFill>
                  <a:srgbClr val="1E1E1E"/>
                </a:solidFill>
                <a:latin typeface="arial" panose="020B0604020202020204" pitchFamily="34" charset="0"/>
              </a:rPr>
              <a:t>Therefore, even if the grounds to strike out are met, the tribunal must ask itself whether it is appropriate and just to strike out the case on that basis</a:t>
            </a:r>
          </a:p>
          <a:p>
            <a:pPr marL="285750" indent="-285750">
              <a:buFont typeface="Arial" panose="020B0604020202020204" pitchFamily="34" charset="0"/>
              <a:buChar char="•"/>
            </a:pPr>
            <a:r>
              <a:rPr lang="en-GB" dirty="0">
                <a:solidFill>
                  <a:srgbClr val="1E1E1E"/>
                </a:solidFill>
                <a:latin typeface="arial" panose="020B0604020202020204" pitchFamily="34" charset="0"/>
              </a:rPr>
              <a:t>A strike out application can be made an at stage – even during a final hearing. Case law guards against this approach, however, in </a:t>
            </a:r>
            <a:r>
              <a:rPr lang="en-GB" i="1" dirty="0">
                <a:solidFill>
                  <a:srgbClr val="1E1E1E"/>
                </a:solidFill>
                <a:latin typeface="arial" panose="020B0604020202020204" pitchFamily="34" charset="0"/>
              </a:rPr>
              <a:t>Leslie v Imperial College Healthcare NHS Trust </a:t>
            </a:r>
            <a:r>
              <a:rPr lang="en-GB" dirty="0">
                <a:solidFill>
                  <a:srgbClr val="1E1E1E"/>
                </a:solidFill>
                <a:latin typeface="arial" panose="020B0604020202020204" pitchFamily="34" charset="0"/>
              </a:rPr>
              <a:t>UKEAT/0204/19 (7 January 2020, unreported) it was held to be appropriate in circumstances where the Claimant refused to take part in proceedings as the claims could not succeed without the Claimant giving evidence in support of them</a:t>
            </a:r>
          </a:p>
          <a:p>
            <a:pPr marL="285750" indent="-285750">
              <a:buFont typeface="Arial" panose="020B0604020202020204" pitchFamily="34" charset="0"/>
              <a:buChar char="•"/>
            </a:pPr>
            <a:r>
              <a:rPr lang="en-GB" dirty="0">
                <a:solidFill>
                  <a:srgbClr val="1E1E1E"/>
                </a:solidFill>
                <a:latin typeface="arial" panose="020B0604020202020204" pitchFamily="34" charset="0"/>
              </a:rPr>
              <a:t>If the tribunal does not decide to strike out, it can make an alternative order, including a deposit order, or a general order to do something, or an unless order</a:t>
            </a:r>
          </a:p>
        </p:txBody>
      </p:sp>
    </p:spTree>
    <p:extLst>
      <p:ext uri="{BB962C8B-B14F-4D97-AF65-F5344CB8AC3E}">
        <p14:creationId xmlns:p14="http://schemas.microsoft.com/office/powerpoint/2010/main" val="263297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44A2-6347-42C8-A8DB-EF9DF92B452C}"/>
              </a:ext>
            </a:extLst>
          </p:cNvPr>
          <p:cNvSpPr>
            <a:spLocks noGrp="1"/>
          </p:cNvSpPr>
          <p:nvPr>
            <p:ph type="title"/>
          </p:nvPr>
        </p:nvSpPr>
        <p:spPr/>
        <p:txBody>
          <a:bodyPr/>
          <a:lstStyle/>
          <a:p>
            <a:r>
              <a:rPr lang="en-GB" dirty="0"/>
              <a:t>Unless Orders</a:t>
            </a:r>
          </a:p>
        </p:txBody>
      </p:sp>
      <p:sp>
        <p:nvSpPr>
          <p:cNvPr id="3" name="Content Placeholder 1">
            <a:extLst>
              <a:ext uri="{FF2B5EF4-FFF2-40B4-BE49-F238E27FC236}">
                <a16:creationId xmlns:a16="http://schemas.microsoft.com/office/drawing/2014/main" id="{69D50E27-ADBA-4CC8-8172-E25C4C7DAF0A}"/>
              </a:ext>
            </a:extLst>
          </p:cNvPr>
          <p:cNvSpPr txBox="1">
            <a:spLocks/>
          </p:cNvSpPr>
          <p:nvPr/>
        </p:nvSpPr>
        <p:spPr>
          <a:xfrm>
            <a:off x="692560" y="1593600"/>
            <a:ext cx="7772400" cy="4641304"/>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pPr marL="342900" indent="-342900">
              <a:buFont typeface="Arial" panose="020B0604020202020204" pitchFamily="34" charset="0"/>
              <a:buChar char="•"/>
            </a:pPr>
            <a:r>
              <a:rPr lang="en-GB" dirty="0">
                <a:solidFill>
                  <a:prstClr val="black"/>
                </a:solidFill>
                <a:latin typeface="Trebuchet MS"/>
              </a:rPr>
              <a:t>The Tribunal has the power to make an unless order under Rule 33 – this is an order requiring a certain action on a party’s part and the effect of the order is that if that action is not taken by the date and time specified, the claim or response, or the relevant part of it, shall be dismissed without further order</a:t>
            </a:r>
          </a:p>
          <a:p>
            <a:pPr marL="342900" indent="-342900">
              <a:buFont typeface="Arial" panose="020B0604020202020204" pitchFamily="34" charset="0"/>
              <a:buChar char="•"/>
            </a:pPr>
            <a:r>
              <a:rPr lang="en-GB" dirty="0">
                <a:solidFill>
                  <a:prstClr val="black"/>
                </a:solidFill>
                <a:latin typeface="Trebuchet MS"/>
              </a:rPr>
              <a:t>It is an order with a draconian effect</a:t>
            </a:r>
          </a:p>
          <a:p>
            <a:pPr marL="342900" indent="-342900">
              <a:buFont typeface="Arial" panose="020B0604020202020204" pitchFamily="34" charset="0"/>
              <a:buChar char="•"/>
            </a:pPr>
            <a:r>
              <a:rPr lang="en-GB" dirty="0">
                <a:solidFill>
                  <a:prstClr val="black"/>
                </a:solidFill>
                <a:latin typeface="Trebuchet MS"/>
              </a:rPr>
              <a:t>One should never agree to the making of an unless order - it is a conditional judgment against the party, and therefore it is essentially an acceptance that the claim could have been struck out</a:t>
            </a:r>
          </a:p>
          <a:p>
            <a:pPr marL="342900" indent="-342900">
              <a:buFont typeface="Arial" panose="020B0604020202020204" pitchFamily="34" charset="0"/>
              <a:buChar char="•"/>
            </a:pPr>
            <a:r>
              <a:rPr lang="en-GB" dirty="0">
                <a:solidFill>
                  <a:prstClr val="black"/>
                </a:solidFill>
                <a:latin typeface="Trebuchet MS"/>
              </a:rPr>
              <a:t>The case law makes it clear that the approach to an unless order should be as follows: -</a:t>
            </a:r>
          </a:p>
          <a:p>
            <a:pPr marL="342900" indent="-342900">
              <a:buFont typeface="Arial" panose="020B0604020202020204" pitchFamily="34" charset="0"/>
              <a:buChar char="•"/>
            </a:pPr>
            <a:endParaRPr lang="en-GB" dirty="0">
              <a:solidFill>
                <a:prstClr val="black"/>
              </a:solidFill>
              <a:latin typeface="Trebuchet MS"/>
            </a:endParaRPr>
          </a:p>
        </p:txBody>
      </p:sp>
    </p:spTree>
    <p:extLst>
      <p:ext uri="{BB962C8B-B14F-4D97-AF65-F5344CB8AC3E}">
        <p14:creationId xmlns:p14="http://schemas.microsoft.com/office/powerpoint/2010/main" val="30534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EA90-3BDB-FB69-34E0-1706DCCCB01C}"/>
              </a:ext>
            </a:extLst>
          </p:cNvPr>
          <p:cNvSpPr>
            <a:spLocks noGrp="1"/>
          </p:cNvSpPr>
          <p:nvPr>
            <p:ph type="title"/>
          </p:nvPr>
        </p:nvSpPr>
        <p:spPr/>
        <p:txBody>
          <a:bodyPr/>
          <a:lstStyle/>
          <a:p>
            <a:endParaRPr lang="en-GB" dirty="0"/>
          </a:p>
        </p:txBody>
      </p:sp>
      <p:sp>
        <p:nvSpPr>
          <p:cNvPr id="4" name="Content Placeholder 1">
            <a:extLst>
              <a:ext uri="{FF2B5EF4-FFF2-40B4-BE49-F238E27FC236}">
                <a16:creationId xmlns:a16="http://schemas.microsoft.com/office/drawing/2014/main" id="{6086EDCC-FB4B-6112-B5F9-F1D99045A79A}"/>
              </a:ext>
            </a:extLst>
          </p:cNvPr>
          <p:cNvSpPr txBox="1">
            <a:spLocks/>
          </p:cNvSpPr>
          <p:nvPr/>
        </p:nvSpPr>
        <p:spPr>
          <a:xfrm>
            <a:off x="692560" y="1152396"/>
            <a:ext cx="8907053" cy="5082508"/>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pPr marL="342900" indent="-342900">
              <a:buFont typeface="Arial" panose="020B0604020202020204" pitchFamily="34" charset="0"/>
              <a:buChar char="•"/>
            </a:pPr>
            <a:r>
              <a:rPr lang="en-GB" sz="1500" dirty="0">
                <a:solidFill>
                  <a:prstClr val="black"/>
                </a:solidFill>
                <a:latin typeface="Trebuchet MS"/>
              </a:rPr>
              <a:t>Whether to impose an unless order, and if so, in what terms. It is clear that an unless order must record precisely what must be done, and precisely what will happen if it is not done. A clear and unambiguous time limit must also be provided.</a:t>
            </a:r>
          </a:p>
          <a:p>
            <a:pPr marL="342900" indent="-342900">
              <a:buFont typeface="Arial" panose="020B0604020202020204" pitchFamily="34" charset="0"/>
              <a:buChar char="•"/>
            </a:pPr>
            <a:r>
              <a:rPr lang="en-GB" sz="1500" dirty="0">
                <a:solidFill>
                  <a:prstClr val="black"/>
                </a:solidFill>
                <a:latin typeface="Trebuchet MS"/>
              </a:rPr>
              <a:t>After the unless order has been made, it will turn to whether or not the unless order has been complied with. Therefore, it is not possible for a Tribunal to ”automatically” dismiss a complaint, as the Tribunal must assess whether the unless order has been complied with.</a:t>
            </a:r>
          </a:p>
          <a:p>
            <a:pPr marL="342900" indent="-342900">
              <a:buFont typeface="Arial" panose="020B0604020202020204" pitchFamily="34" charset="0"/>
              <a:buChar char="•"/>
            </a:pPr>
            <a:r>
              <a:rPr lang="en-GB" sz="1500" dirty="0">
                <a:solidFill>
                  <a:prstClr val="black"/>
                </a:solidFill>
                <a:latin typeface="Trebuchet MS"/>
              </a:rPr>
              <a:t>The Tribunal must finally look at the consequences of non-compliance with an unless order. While the ordinary effect is that the claim or response, or part, will be dismissed – as put in the case of </a:t>
            </a:r>
            <a:r>
              <a:rPr lang="en-GB" sz="1500" i="1" dirty="0">
                <a:solidFill>
                  <a:prstClr val="black"/>
                </a:solidFill>
                <a:latin typeface="Trebuchet MS"/>
              </a:rPr>
              <a:t>Scottish Ambulance Service v Laing </a:t>
            </a:r>
            <a:r>
              <a:rPr lang="en-GB" sz="1500" dirty="0">
                <a:solidFill>
                  <a:prstClr val="black"/>
                </a:solidFill>
                <a:latin typeface="Trebuchet MS"/>
              </a:rPr>
              <a:t>UKEAT/0038/12 (17 October 2023</a:t>
            </a:r>
            <a:r>
              <a:rPr lang="en-GB" sz="1500" dirty="0">
                <a:solidFill>
                  <a:prstClr val="black"/>
                </a:solidFill>
              </a:rPr>
              <a:t>, unreported) “the tribunal has already addressed the question of whether the deadly sword of strike out should fall on the party against whom the order is sought and decided that unless a particular direction is complied with, it should.”</a:t>
            </a:r>
          </a:p>
          <a:p>
            <a:pPr marL="342900" indent="-342900">
              <a:buFont typeface="Arial" panose="020B0604020202020204" pitchFamily="34" charset="0"/>
              <a:buChar char="•"/>
            </a:pPr>
            <a:r>
              <a:rPr lang="en-GB" sz="1500" dirty="0">
                <a:solidFill>
                  <a:prstClr val="black"/>
                </a:solidFill>
              </a:rPr>
              <a:t>However, in </a:t>
            </a:r>
            <a:r>
              <a:rPr lang="en-GB" sz="1500" i="1" dirty="0">
                <a:solidFill>
                  <a:prstClr val="black"/>
                </a:solidFill>
              </a:rPr>
              <a:t>Mohammed v Guy’s and St Thomas’ NHS Foundation Trust </a:t>
            </a:r>
            <a:r>
              <a:rPr lang="en-GB" sz="1500" dirty="0">
                <a:solidFill>
                  <a:prstClr val="black"/>
                </a:solidFill>
              </a:rPr>
              <a:t>[2023] EAT 16 it was stated: ” An order dismissing the entire claim if there is a material failure to provide additional information in respect of any one of a number of requests will generally only be appropriate where there has been serious ongoing default in compliance with the orders that suggests that the claimant is refusing to engage with the tribunal process and there has been express consideration of why such a draconian order is required when a more focussed order could be made’.” Therefore, careful consideration needs to be given when making an order relating to the whole claim.</a:t>
            </a:r>
          </a:p>
          <a:p>
            <a:pPr marL="342900" indent="-342900">
              <a:buFont typeface="Arial" panose="020B0604020202020204" pitchFamily="34" charset="0"/>
              <a:buChar char="•"/>
            </a:pPr>
            <a:endParaRPr lang="en-GB" sz="1500" dirty="0">
              <a:solidFill>
                <a:prstClr val="black"/>
              </a:solidFill>
            </a:endParaRPr>
          </a:p>
          <a:p>
            <a:pPr marL="342900" indent="-342900">
              <a:buFont typeface="Arial" panose="020B0604020202020204" pitchFamily="34" charset="0"/>
              <a:buChar char="•"/>
            </a:pPr>
            <a:endParaRPr lang="en-GB" sz="1500" dirty="0">
              <a:solidFill>
                <a:prstClr val="black"/>
              </a:solidFill>
              <a:latin typeface="Trebuchet MS"/>
            </a:endParaRPr>
          </a:p>
          <a:p>
            <a:pPr marL="342900" indent="-342900">
              <a:buFont typeface="Arial" panose="020B0604020202020204" pitchFamily="34" charset="0"/>
              <a:buChar char="•"/>
            </a:pPr>
            <a:endParaRPr lang="en-GB" sz="1500" dirty="0">
              <a:solidFill>
                <a:prstClr val="black"/>
              </a:solidFill>
              <a:latin typeface="Trebuchet MS"/>
            </a:endParaRPr>
          </a:p>
        </p:txBody>
      </p:sp>
    </p:spTree>
    <p:extLst>
      <p:ext uri="{BB962C8B-B14F-4D97-AF65-F5344CB8AC3E}">
        <p14:creationId xmlns:p14="http://schemas.microsoft.com/office/powerpoint/2010/main" val="291241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44A2-6347-42C8-A8DB-EF9DF92B452C}"/>
              </a:ext>
            </a:extLst>
          </p:cNvPr>
          <p:cNvSpPr>
            <a:spLocks noGrp="1"/>
          </p:cNvSpPr>
          <p:nvPr>
            <p:ph type="title"/>
          </p:nvPr>
        </p:nvSpPr>
        <p:spPr/>
        <p:txBody>
          <a:bodyPr/>
          <a:lstStyle/>
          <a:p>
            <a:r>
              <a:rPr lang="en-GB" dirty="0"/>
              <a:t>Deposit Orders</a:t>
            </a:r>
          </a:p>
        </p:txBody>
      </p:sp>
      <p:sp>
        <p:nvSpPr>
          <p:cNvPr id="3" name="Content Placeholder 1">
            <a:extLst>
              <a:ext uri="{FF2B5EF4-FFF2-40B4-BE49-F238E27FC236}">
                <a16:creationId xmlns:a16="http://schemas.microsoft.com/office/drawing/2014/main" id="{69D50E27-ADBA-4CC8-8172-E25C4C7DAF0A}"/>
              </a:ext>
            </a:extLst>
          </p:cNvPr>
          <p:cNvSpPr txBox="1">
            <a:spLocks/>
          </p:cNvSpPr>
          <p:nvPr/>
        </p:nvSpPr>
        <p:spPr>
          <a:xfrm>
            <a:off x="692560" y="1593600"/>
            <a:ext cx="7772400" cy="4641304"/>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pPr marL="342900" indent="-342900">
              <a:buFont typeface="Arial" panose="020B0604020202020204" pitchFamily="34" charset="0"/>
              <a:buChar char="•"/>
            </a:pPr>
            <a:r>
              <a:rPr lang="en-GB" sz="1600" dirty="0">
                <a:solidFill>
                  <a:prstClr val="black"/>
                </a:solidFill>
              </a:rPr>
              <a:t>This is a specific type of PH</a:t>
            </a:r>
          </a:p>
          <a:p>
            <a:pPr marL="342900" indent="-342900">
              <a:buFont typeface="Arial" panose="020B0604020202020204" pitchFamily="34" charset="0"/>
              <a:buChar char="•"/>
            </a:pPr>
            <a:r>
              <a:rPr lang="en-GB" sz="1600" dirty="0">
                <a:solidFill>
                  <a:prstClr val="black"/>
                </a:solidFill>
              </a:rPr>
              <a:t>Where the Judge considers that the contentions put forward by any party in relation to the matter to be determined have little reasonable prospect of success, s/he may make an order against that party requiring the party to pay a deposit not exceeding £500 as a condition of being permitted to continue to take part in the proceedings relating to that matter. - Rule 34 </a:t>
            </a:r>
          </a:p>
          <a:p>
            <a:pPr marL="342900" indent="-342900">
              <a:buFont typeface="Arial" panose="020B0604020202020204" pitchFamily="34" charset="0"/>
              <a:buChar char="•"/>
            </a:pPr>
            <a:r>
              <a:rPr lang="en-GB" sz="1600" dirty="0">
                <a:solidFill>
                  <a:prstClr val="black"/>
                </a:solidFill>
              </a:rPr>
              <a:t>The deposit must be paid to the Tribunal by the date specified in the order. It appears that the Tribunal would retain the issue to extend time for the payment of a deposit on application of the paying party. If the party fails to pay the deposit the Employment Judge shall strike out the claim or response or part of it as the case may be. </a:t>
            </a:r>
          </a:p>
          <a:p>
            <a:pPr marL="342900" indent="-342900">
              <a:buFont typeface="Arial" panose="020B0604020202020204" pitchFamily="34" charset="0"/>
              <a:buChar char="•"/>
            </a:pPr>
            <a:r>
              <a:rPr lang="en-GB" sz="1600" dirty="0">
                <a:solidFill>
                  <a:prstClr val="black"/>
                </a:solidFill>
              </a:rPr>
              <a:t>Before making this order the Employment Judge must have taken reasonable steps to ascertain the ability of the party against whom it is proposed to make the order, to comply with the order and have taken account of any information so ascertained in determining the amount of the deposit – Rule 34</a:t>
            </a:r>
            <a:r>
              <a:rPr lang="en-GB" sz="1600" dirty="0">
                <a:solidFill>
                  <a:prstClr val="black"/>
                </a:solidFill>
                <a:latin typeface="Trebuchet MS"/>
              </a:rPr>
              <a:t>	</a:t>
            </a:r>
          </a:p>
        </p:txBody>
      </p:sp>
    </p:spTree>
    <p:extLst>
      <p:ext uri="{BB962C8B-B14F-4D97-AF65-F5344CB8AC3E}">
        <p14:creationId xmlns:p14="http://schemas.microsoft.com/office/powerpoint/2010/main" val="237037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705705" y="623096"/>
            <a:ext cx="8784000" cy="431799"/>
          </a:xfrm>
        </p:spPr>
        <p:txBody>
          <a:bodyPr/>
          <a:lstStyle/>
          <a:p>
            <a:endParaRPr lang="en-GB" b="0" dirty="0"/>
          </a:p>
        </p:txBody>
      </p:sp>
      <p:sp>
        <p:nvSpPr>
          <p:cNvPr id="3" name="Text Placeholder 2">
            <a:extLst>
              <a:ext uri="{FF2B5EF4-FFF2-40B4-BE49-F238E27FC236}">
                <a16:creationId xmlns:a16="http://schemas.microsoft.com/office/drawing/2014/main" id="{FC6A6FE2-B1CD-4774-88B8-462F656D220C}"/>
              </a:ext>
            </a:extLst>
          </p:cNvPr>
          <p:cNvSpPr>
            <a:spLocks noGrp="1"/>
          </p:cNvSpPr>
          <p:nvPr>
            <p:ph type="body" sz="quarter" idx="10"/>
          </p:nvPr>
        </p:nvSpPr>
        <p:spPr/>
        <p:txBody>
          <a:bodyPr/>
          <a:lstStyle/>
          <a:p>
            <a:r>
              <a:rPr lang="en-GB" dirty="0"/>
              <a:t>Introductions</a:t>
            </a:r>
          </a:p>
        </p:txBody>
      </p:sp>
      <p:sp>
        <p:nvSpPr>
          <p:cNvPr id="6" name="RedBox">
            <a:extLst>
              <a:ext uri="{FF2B5EF4-FFF2-40B4-BE49-F238E27FC236}">
                <a16:creationId xmlns:a16="http://schemas.microsoft.com/office/drawing/2014/main" id="{11BF3CFF-AED3-4CF6-86E2-4501833D38DB}"/>
              </a:ext>
            </a:extLst>
          </p:cNvPr>
          <p:cNvSpPr txBox="1"/>
          <p:nvPr/>
        </p:nvSpPr>
        <p:spPr>
          <a:xfrm>
            <a:off x="12351568" y="-7059"/>
            <a:ext cx="2700000" cy="630154"/>
          </a:xfrm>
          <a:prstGeom prst="rect">
            <a:avLst/>
          </a:prstGeom>
          <a:solidFill>
            <a:srgbClr val="FF0000"/>
          </a:solidFill>
        </p:spPr>
        <p:txBody>
          <a:bodyPr wrap="square" lIns="72000" tIns="72000" rIns="72000" bIns="72000" rtlCol="0">
            <a:spAutoFit/>
          </a:bodyPr>
          <a:lstStyle/>
          <a:p>
            <a:r>
              <a:rPr lang="en-GB" sz="1050" b="1" kern="0" dirty="0">
                <a:solidFill>
                  <a:srgbClr val="FFFF00"/>
                </a:solidFill>
                <a:latin typeface="Trebuchet MS"/>
              </a:rPr>
              <a:t>TIP! </a:t>
            </a:r>
            <a:r>
              <a:rPr lang="en-GB" sz="1050" dirty="0">
                <a:solidFill>
                  <a:prstClr val="white"/>
                </a:solidFill>
                <a:latin typeface="Trebuchet MS"/>
              </a:rPr>
              <a:t>Ensure your text is in the correct house style at all times. Use the </a:t>
            </a:r>
            <a:r>
              <a:rPr lang="en-GB" sz="1050" b="1" dirty="0">
                <a:solidFill>
                  <a:srgbClr val="FFFF00"/>
                </a:solidFill>
                <a:latin typeface="Trebuchet MS"/>
              </a:rPr>
              <a:t>Format Text</a:t>
            </a:r>
            <a:r>
              <a:rPr lang="en-GB" sz="1050" dirty="0">
                <a:solidFill>
                  <a:prstClr val="white"/>
                </a:solidFill>
                <a:latin typeface="Trebuchet MS"/>
              </a:rPr>
              <a:t> button via the Kennedys toolbar.</a:t>
            </a:r>
          </a:p>
        </p:txBody>
      </p:sp>
      <p:pic>
        <p:nvPicPr>
          <p:cNvPr id="8" name="Content Placeholder 4">
            <a:extLst>
              <a:ext uri="{FF2B5EF4-FFF2-40B4-BE49-F238E27FC236}">
                <a16:creationId xmlns:a16="http://schemas.microsoft.com/office/drawing/2014/main" id="{9CEB7991-34BA-3748-81CA-6860741A07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4681" y="1916832"/>
            <a:ext cx="5233513" cy="2949798"/>
          </a:xfrm>
        </p:spPr>
      </p:pic>
    </p:spTree>
    <p:extLst>
      <p:ext uri="{BB962C8B-B14F-4D97-AF65-F5344CB8AC3E}">
        <p14:creationId xmlns:p14="http://schemas.microsoft.com/office/powerpoint/2010/main" val="2150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FF54-58F5-B168-E46E-9588E3C02B63}"/>
              </a:ext>
            </a:extLst>
          </p:cNvPr>
          <p:cNvSpPr>
            <a:spLocks noGrp="1"/>
          </p:cNvSpPr>
          <p:nvPr>
            <p:ph type="title"/>
          </p:nvPr>
        </p:nvSpPr>
        <p:spPr/>
        <p:txBody>
          <a:bodyPr/>
          <a:lstStyle/>
          <a:p>
            <a:endParaRPr lang="en-GB" sz="1600" dirty="0"/>
          </a:p>
        </p:txBody>
      </p:sp>
      <p:sp>
        <p:nvSpPr>
          <p:cNvPr id="3" name="Content Placeholder 1">
            <a:extLst>
              <a:ext uri="{FF2B5EF4-FFF2-40B4-BE49-F238E27FC236}">
                <a16:creationId xmlns:a16="http://schemas.microsoft.com/office/drawing/2014/main" id="{254B6B3E-E662-C02D-4630-08A7B648EC53}"/>
              </a:ext>
            </a:extLst>
          </p:cNvPr>
          <p:cNvSpPr txBox="1">
            <a:spLocks/>
          </p:cNvSpPr>
          <p:nvPr/>
        </p:nvSpPr>
        <p:spPr>
          <a:xfrm>
            <a:off x="692560" y="1189973"/>
            <a:ext cx="7772400" cy="5044931"/>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pPr marL="342900" indent="-342900">
              <a:buFont typeface="Arial" panose="020B0604020202020204" pitchFamily="34" charset="0"/>
              <a:buChar char="•"/>
            </a:pPr>
            <a:r>
              <a:rPr lang="en-GB" sz="1400" dirty="0">
                <a:solidFill>
                  <a:prstClr val="black"/>
                </a:solidFill>
              </a:rPr>
              <a:t>The order and the grounds for making it shall be recorded in a document and signed by the Employment Judge. A copy of the document shall be sent to each of the parties and shall be accompanied by a note explaining that if the party against whom the order is made persists in making those contentions, s/he may have an award of costs or preparation time order made against him/her and could lose their deposit - Rule 34(3).</a:t>
            </a:r>
          </a:p>
          <a:p>
            <a:pPr marL="342900" indent="-342900">
              <a:buFont typeface="Arial" panose="020B0604020202020204" pitchFamily="34" charset="0"/>
              <a:buChar char="•"/>
            </a:pPr>
            <a:r>
              <a:rPr lang="en-GB" sz="1400" dirty="0">
                <a:solidFill>
                  <a:prstClr val="black"/>
                </a:solidFill>
              </a:rPr>
              <a:t>The deposit paid by the party under Rule 34 shall be refunded to that party except where Rule 34(5) applies:</a:t>
            </a:r>
          </a:p>
          <a:p>
            <a:pPr marL="342900" indent="-342900">
              <a:buFont typeface="Arial" panose="020B0604020202020204" pitchFamily="34" charset="0"/>
              <a:buChar char="•"/>
            </a:pPr>
            <a:r>
              <a:rPr lang="en-GB" sz="1400" dirty="0">
                <a:solidFill>
                  <a:prstClr val="black"/>
                </a:solidFill>
              </a:rPr>
              <a:t>If the tribunal at any stage following the making of a deposit order decides the specific allegation or argument against the paying party for substantially the reasons given in the deposit order—</a:t>
            </a:r>
          </a:p>
          <a:p>
            <a:pPr marL="702900" lvl="1" indent="-342900"/>
            <a:r>
              <a:rPr lang="en-GB" sz="1400" dirty="0">
                <a:solidFill>
                  <a:prstClr val="black"/>
                </a:solidFill>
              </a:rPr>
              <a:t>(a)the paying party shall be treated as having acted unreasonably in pursuing that specific allegation or argument for the purpose of rule 73 (tribunal’s consideration as to whether to make a costs or preparation time order), unless the contrary is shown; and</a:t>
            </a:r>
          </a:p>
          <a:p>
            <a:pPr marL="702900" lvl="1" indent="-342900"/>
            <a:r>
              <a:rPr lang="en-GB" sz="1400" dirty="0">
                <a:solidFill>
                  <a:prstClr val="black"/>
                </a:solidFill>
              </a:rPr>
              <a:t>(b)the deposit shall be paid to the other party (or, if there is more than one, to such other party or parties as the tribunal orders),</a:t>
            </a:r>
          </a:p>
          <a:p>
            <a:pPr marL="972900" lvl="2" indent="-342900"/>
            <a:r>
              <a:rPr lang="en-GB" sz="1400" dirty="0">
                <a:solidFill>
                  <a:prstClr val="black"/>
                </a:solidFill>
              </a:rPr>
              <a:t>otherwise the deposit shall be refunded.</a:t>
            </a:r>
          </a:p>
          <a:p>
            <a:pPr marL="342900" indent="-342900">
              <a:buFont typeface="Arial" panose="020B0604020202020204" pitchFamily="34" charset="0"/>
              <a:buChar char="•"/>
            </a:pPr>
            <a:r>
              <a:rPr lang="en-GB" sz="1400" dirty="0">
                <a:solidFill>
                  <a:prstClr val="black"/>
                </a:solidFill>
              </a:rPr>
              <a:t>Rule 34(6) - If a deposit has been paid to a party under paragraph (5)(b) and a costs or preparation time order has been made against the paying party in favour of the party who received the deposit, the amount of the deposit shall count towards the settlement of that order.</a:t>
            </a:r>
          </a:p>
        </p:txBody>
      </p:sp>
    </p:spTree>
    <p:extLst>
      <p:ext uri="{BB962C8B-B14F-4D97-AF65-F5344CB8AC3E}">
        <p14:creationId xmlns:p14="http://schemas.microsoft.com/office/powerpoint/2010/main" val="34036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7A7C-158F-05BF-7B9C-F85D2A68F69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A8321C0-E2EE-F3C9-4D83-68595906DDC8}"/>
              </a:ext>
            </a:extLst>
          </p:cNvPr>
          <p:cNvSpPr txBox="1">
            <a:spLocks/>
          </p:cNvSpPr>
          <p:nvPr/>
        </p:nvSpPr>
        <p:spPr>
          <a:xfrm>
            <a:off x="838200" y="1825625"/>
            <a:ext cx="10515600" cy="4351338"/>
          </a:xfrm>
          <a:prstGeom prst="rect">
            <a:avLst/>
          </a:prstGeo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r>
              <a:rPr lang="en-GB" dirty="0"/>
              <a:t>The deposit order </a:t>
            </a:r>
            <a:r>
              <a:rPr lang="en-GB" b="1" dirty="0"/>
              <a:t>whether or not it is granted</a:t>
            </a:r>
            <a:r>
              <a:rPr lang="en-GB" dirty="0"/>
              <a:t> sends out a message to the defending party that the seeking party considers their claim/response to be </a:t>
            </a:r>
            <a:r>
              <a:rPr lang="en-GB" b="1" dirty="0"/>
              <a:t>poor</a:t>
            </a:r>
            <a:r>
              <a:rPr lang="en-GB" dirty="0"/>
              <a:t>.</a:t>
            </a:r>
          </a:p>
          <a:p>
            <a:r>
              <a:rPr lang="en-GB" dirty="0"/>
              <a:t>If granted, it means a judge has determined that there is little reasonable prospect of success in the claim. This is of assistance if applying for costs later on – the fact that a Judge has </a:t>
            </a:r>
            <a:r>
              <a:rPr lang="en-GB" b="1" dirty="0"/>
              <a:t>made a determination </a:t>
            </a:r>
            <a:r>
              <a:rPr lang="en-GB" dirty="0"/>
              <a:t>that the claim was not a good one, and the party has continued with their claim is a good indication that the party is acting unreasonably.</a:t>
            </a:r>
          </a:p>
          <a:p>
            <a:r>
              <a:rPr lang="en-GB" dirty="0"/>
              <a:t>If granted, it also means that there is a decent chance that if the paying party goes on with their claim and </a:t>
            </a:r>
            <a:r>
              <a:rPr lang="en-GB" b="1" dirty="0"/>
              <a:t>loses</a:t>
            </a:r>
            <a:r>
              <a:rPr lang="en-GB" dirty="0"/>
              <a:t> then they will lose their deposit.</a:t>
            </a:r>
          </a:p>
          <a:p>
            <a:r>
              <a:rPr lang="en-GB" dirty="0"/>
              <a:t>It also means that there is a chance that a party will not pay the deposit and therefore that aspect of their claim will be struck out.</a:t>
            </a:r>
          </a:p>
        </p:txBody>
      </p:sp>
    </p:spTree>
    <p:extLst>
      <p:ext uri="{BB962C8B-B14F-4D97-AF65-F5344CB8AC3E}">
        <p14:creationId xmlns:p14="http://schemas.microsoft.com/office/powerpoint/2010/main" val="501916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E646-8C5C-C520-FE0B-887B3EB2C29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CD3DC24-FA57-F9F7-7DEE-162850A46CF4}"/>
              </a:ext>
            </a:extLst>
          </p:cNvPr>
          <p:cNvSpPr txBox="1">
            <a:spLocks/>
          </p:cNvSpPr>
          <p:nvPr/>
        </p:nvSpPr>
        <p:spPr>
          <a:xfrm>
            <a:off x="838200" y="1825625"/>
            <a:ext cx="10515600" cy="4351338"/>
          </a:xfrm>
          <a:prstGeom prst="rect">
            <a:avLst/>
          </a:prstGeom>
        </p:spPr>
        <p:txBody>
          <a:bodyPr>
            <a:normAutofit fontScale="92500" lnSpcReduction="20000"/>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r>
              <a:rPr lang="en-GB"/>
              <a:t>In the case of </a:t>
            </a:r>
            <a:r>
              <a:rPr lang="en-GB" b="1"/>
              <a:t>H v Ishmail </a:t>
            </a:r>
            <a:r>
              <a:rPr lang="en-GB"/>
              <a:t>EAT 2016 (unreported) the Judge stated:</a:t>
            </a:r>
          </a:p>
          <a:p>
            <a:r>
              <a:rPr lang="en-GB"/>
              <a:t>“</a:t>
            </a:r>
            <a:r>
              <a:rPr lang="en-GB" i="1"/>
              <a:t>"… if the money is paid and the claim pursued, it operates as a warning, rather like a sword of Damocles hanging over the paying party, that costs might be ordered against that paying party (with a presumption in particular circumstances that costs will be ordered) where the allegation is pursued and the party loses. There can accordingly be little doubt … that the purpose of a deposit order is to identify at an early stage claims with little prospect of success and to discourage the pursuit of those claims by requiring a sum to be paid and by creating a risk of costs ultimately if the claim fails. That … is legitimate, because claims or defences with little prospect cause costs to be incurred and time to be spent by the opposing party which is unlikely to be necessary. They are likely to cause both wasted time and resource, and unnecessary anxiety. They also occupy the limited time and resource of courts and tribunals that would otherwise be available to other litigants and do so for limited purpose or benefit." </a:t>
            </a:r>
            <a:r>
              <a:rPr lang="en-GB"/>
              <a:t>(Paragraph 10)”</a:t>
            </a:r>
          </a:p>
          <a:p>
            <a:r>
              <a:rPr lang="en-GB"/>
              <a:t>This is a </a:t>
            </a:r>
            <a:r>
              <a:rPr lang="en-GB" b="1"/>
              <a:t>useful</a:t>
            </a:r>
            <a:r>
              <a:rPr lang="en-GB"/>
              <a:t> and potentially </a:t>
            </a:r>
            <a:r>
              <a:rPr lang="en-GB" b="1"/>
              <a:t>powerful </a:t>
            </a:r>
            <a:r>
              <a:rPr lang="en-GB"/>
              <a:t>mechanism by which a party can be put off their claim.</a:t>
            </a:r>
          </a:p>
          <a:p>
            <a:r>
              <a:rPr lang="en-GB"/>
              <a:t>In </a:t>
            </a:r>
            <a:r>
              <a:rPr lang="en-GB" i="1"/>
              <a:t>Ishmail</a:t>
            </a:r>
            <a:r>
              <a:rPr lang="en-GB"/>
              <a:t> a deposit of £1 was ordered, such was the effect of the order.</a:t>
            </a:r>
            <a:endParaRPr lang="en-GB" dirty="0"/>
          </a:p>
        </p:txBody>
      </p:sp>
    </p:spTree>
    <p:extLst>
      <p:ext uri="{BB962C8B-B14F-4D97-AF65-F5344CB8AC3E}">
        <p14:creationId xmlns:p14="http://schemas.microsoft.com/office/powerpoint/2010/main" val="255087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C8B5-3C4D-77BA-406F-31C3B5AB36F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79069FF-C66C-8F3D-73BE-23CDC4B48370}"/>
              </a:ext>
            </a:extLst>
          </p:cNvPr>
          <p:cNvSpPr txBox="1">
            <a:spLocks/>
          </p:cNvSpPr>
          <p:nvPr/>
        </p:nvSpPr>
        <p:spPr>
          <a:xfrm>
            <a:off x="838200" y="1215025"/>
            <a:ext cx="10515600" cy="4961938"/>
          </a:xfrm>
          <a:prstGeom prst="rect">
            <a:avLst/>
          </a:prstGeo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r>
              <a:rPr lang="en-GB" dirty="0"/>
              <a:t>Under Rule 34:</a:t>
            </a:r>
          </a:p>
          <a:p>
            <a:pPr lvl="1"/>
            <a:r>
              <a:rPr lang="en-GB" dirty="0"/>
              <a:t>Is there “little reasonable prospect of success” in the claim; and,</a:t>
            </a:r>
          </a:p>
          <a:p>
            <a:pPr lvl="1"/>
            <a:r>
              <a:rPr lang="en-GB" dirty="0"/>
              <a:t>Should an order be made; and,</a:t>
            </a:r>
          </a:p>
          <a:p>
            <a:pPr lvl="1"/>
            <a:r>
              <a:rPr lang="en-GB" dirty="0"/>
              <a:t>If an order should be made, how much should it be, to a maximum of £500; and,</a:t>
            </a:r>
          </a:p>
          <a:p>
            <a:pPr lvl="1"/>
            <a:r>
              <a:rPr lang="en-GB" dirty="0"/>
              <a:t>Is there an ability to pay on the part of the paying party.</a:t>
            </a:r>
          </a:p>
          <a:p>
            <a:r>
              <a:rPr lang="en-GB" dirty="0"/>
              <a:t>Only if these 4 elements are met can a deposit be made</a:t>
            </a:r>
          </a:p>
          <a:p>
            <a:r>
              <a:rPr lang="en-GB" dirty="0"/>
              <a:t>Generally the Tribunal will </a:t>
            </a:r>
            <a:r>
              <a:rPr lang="en-GB" b="1" dirty="0"/>
              <a:t>not </a:t>
            </a:r>
            <a:r>
              <a:rPr lang="en-GB" dirty="0"/>
              <a:t>hear oral evidence. Different Judges deal with these in different ways – some Judges will only look at the ET1 and ET3 and hear submissions. Other Judges will look at limited documentation in the case.</a:t>
            </a:r>
          </a:p>
          <a:p>
            <a:r>
              <a:rPr lang="en-GB" dirty="0"/>
              <a:t>Few deposit orders appear to be made in NI – decisions are not published, and so it is not clear how many are made</a:t>
            </a:r>
          </a:p>
        </p:txBody>
      </p:sp>
    </p:spTree>
    <p:extLst>
      <p:ext uri="{BB962C8B-B14F-4D97-AF65-F5344CB8AC3E}">
        <p14:creationId xmlns:p14="http://schemas.microsoft.com/office/powerpoint/2010/main" val="1107519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44A2-6347-42C8-A8DB-EF9DF92B452C}"/>
              </a:ext>
            </a:extLst>
          </p:cNvPr>
          <p:cNvSpPr>
            <a:spLocks noGrp="1"/>
          </p:cNvSpPr>
          <p:nvPr>
            <p:ph type="title"/>
          </p:nvPr>
        </p:nvSpPr>
        <p:spPr/>
        <p:txBody>
          <a:bodyPr/>
          <a:lstStyle/>
          <a:p>
            <a:r>
              <a:rPr lang="en-GB" dirty="0"/>
              <a:t>Interim Relief </a:t>
            </a:r>
          </a:p>
        </p:txBody>
      </p:sp>
      <p:sp>
        <p:nvSpPr>
          <p:cNvPr id="3" name="Content Placeholder 1">
            <a:extLst>
              <a:ext uri="{FF2B5EF4-FFF2-40B4-BE49-F238E27FC236}">
                <a16:creationId xmlns:a16="http://schemas.microsoft.com/office/drawing/2014/main" id="{69D50E27-ADBA-4CC8-8172-E25C4C7DAF0A}"/>
              </a:ext>
            </a:extLst>
          </p:cNvPr>
          <p:cNvSpPr txBox="1">
            <a:spLocks/>
          </p:cNvSpPr>
          <p:nvPr/>
        </p:nvSpPr>
        <p:spPr>
          <a:xfrm>
            <a:off x="692560" y="1054895"/>
            <a:ext cx="7772400" cy="4995176"/>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pPr marL="342900" indent="-342900">
              <a:buFont typeface="Arial" panose="020B0604020202020204" pitchFamily="34" charset="0"/>
              <a:buChar char="•"/>
            </a:pPr>
            <a:r>
              <a:rPr lang="en-GB" dirty="0">
                <a:solidFill>
                  <a:prstClr val="black"/>
                </a:solidFill>
                <a:latin typeface="Trebuchet MS"/>
              </a:rPr>
              <a:t>Under Articles 163-167 of the ERO 1996 and Rule 93, the Tribunal has jurisdiction to hear interim relief applications in specific circumstances.</a:t>
            </a:r>
          </a:p>
          <a:p>
            <a:pPr marL="342900" indent="-342900">
              <a:buFont typeface="Arial" panose="020B0604020202020204" pitchFamily="34" charset="0"/>
              <a:buChar char="•"/>
            </a:pPr>
            <a:r>
              <a:rPr lang="en-GB" dirty="0">
                <a:solidFill>
                  <a:prstClr val="black"/>
                </a:solidFill>
                <a:latin typeface="Trebuchet MS"/>
              </a:rPr>
              <a:t>An application for interim relief must be made within 7 days of the Effective Date of Termination</a:t>
            </a:r>
          </a:p>
          <a:p>
            <a:pPr marL="342900" indent="-342900">
              <a:buFont typeface="Arial" panose="020B0604020202020204" pitchFamily="34" charset="0"/>
              <a:buChar char="•"/>
            </a:pPr>
            <a:r>
              <a:rPr lang="en-GB" dirty="0">
                <a:solidFill>
                  <a:prstClr val="black"/>
                </a:solidFill>
                <a:latin typeface="Trebuchet MS"/>
              </a:rPr>
              <a:t>Can only be brought in relation to specific types of dismissal: -	Health and safety</a:t>
            </a:r>
          </a:p>
          <a:p>
            <a:pPr marL="972900" lvl="2" indent="-342900"/>
            <a:r>
              <a:rPr lang="en-GB" dirty="0">
                <a:solidFill>
                  <a:prstClr val="black"/>
                </a:solidFill>
                <a:latin typeface="Trebuchet MS"/>
              </a:rPr>
              <a:t>Working time</a:t>
            </a:r>
          </a:p>
          <a:p>
            <a:pPr marL="972900" lvl="2" indent="-342900"/>
            <a:r>
              <a:rPr lang="en-GB" dirty="0">
                <a:solidFill>
                  <a:prstClr val="black"/>
                </a:solidFill>
                <a:latin typeface="Trebuchet MS"/>
              </a:rPr>
              <a:t>Trustee of occupational pension schemes</a:t>
            </a:r>
          </a:p>
          <a:p>
            <a:pPr marL="972900" lvl="2" indent="-342900"/>
            <a:r>
              <a:rPr lang="en-GB" dirty="0">
                <a:solidFill>
                  <a:prstClr val="black"/>
                </a:solidFill>
                <a:latin typeface="Trebuchet MS"/>
              </a:rPr>
              <a:t>Employee representatives</a:t>
            </a:r>
          </a:p>
          <a:p>
            <a:pPr marL="972900" lvl="2" indent="-342900"/>
            <a:r>
              <a:rPr lang="en-GB" dirty="0">
                <a:solidFill>
                  <a:prstClr val="black"/>
                </a:solidFill>
                <a:latin typeface="Trebuchet MS"/>
              </a:rPr>
              <a:t>Protected disclosure</a:t>
            </a:r>
          </a:p>
          <a:p>
            <a:pPr marL="972900" lvl="2" indent="-342900"/>
            <a:r>
              <a:rPr lang="en-GB" dirty="0">
                <a:solidFill>
                  <a:prstClr val="black"/>
                </a:solidFill>
                <a:latin typeface="Trebuchet MS"/>
              </a:rPr>
              <a:t>Trade union membership or activities</a:t>
            </a:r>
          </a:p>
          <a:p>
            <a:pPr marL="972900" lvl="2" indent="-342900"/>
            <a:r>
              <a:rPr lang="en-GB" dirty="0">
                <a:solidFill>
                  <a:prstClr val="black"/>
                </a:solidFill>
                <a:latin typeface="Trebuchet MS"/>
              </a:rPr>
              <a:t>Blacklisting</a:t>
            </a:r>
          </a:p>
          <a:p>
            <a:pPr marL="342900" indent="-342900"/>
            <a:r>
              <a:rPr lang="en-GB" dirty="0">
                <a:solidFill>
                  <a:prstClr val="black"/>
                </a:solidFill>
                <a:latin typeface="Trebuchet MS"/>
              </a:rPr>
              <a:t>In my experience most of these have arisen from trade union activities	</a:t>
            </a:r>
          </a:p>
        </p:txBody>
      </p:sp>
    </p:spTree>
    <p:extLst>
      <p:ext uri="{BB962C8B-B14F-4D97-AF65-F5344CB8AC3E}">
        <p14:creationId xmlns:p14="http://schemas.microsoft.com/office/powerpoint/2010/main" val="25119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4D9A-F60E-2822-E73F-81EA352603D5}"/>
              </a:ext>
            </a:extLst>
          </p:cNvPr>
          <p:cNvSpPr>
            <a:spLocks noGrp="1"/>
          </p:cNvSpPr>
          <p:nvPr>
            <p:ph type="title"/>
          </p:nvPr>
        </p:nvSpPr>
        <p:spPr/>
        <p:txBody>
          <a:bodyPr/>
          <a:lstStyle/>
          <a:p>
            <a:endParaRPr lang="en-GB"/>
          </a:p>
        </p:txBody>
      </p:sp>
      <p:sp>
        <p:nvSpPr>
          <p:cNvPr id="4" name="TextBox 3">
            <a:extLst>
              <a:ext uri="{FF2B5EF4-FFF2-40B4-BE49-F238E27FC236}">
                <a16:creationId xmlns:a16="http://schemas.microsoft.com/office/drawing/2014/main" id="{5CF04348-AEB4-75C2-0CB0-63853A859AA4}"/>
              </a:ext>
            </a:extLst>
          </p:cNvPr>
          <p:cNvSpPr txBox="1"/>
          <p:nvPr/>
        </p:nvSpPr>
        <p:spPr>
          <a:xfrm>
            <a:off x="692559" y="1120675"/>
            <a:ext cx="10811077" cy="5016758"/>
          </a:xfrm>
          <a:prstGeom prst="rect">
            <a:avLst/>
          </a:prstGeom>
          <a:noFill/>
        </p:spPr>
        <p:txBody>
          <a:bodyPr wrap="square">
            <a:spAutoFit/>
          </a:bodyPr>
          <a:lstStyle/>
          <a:p>
            <a:pPr algn="l"/>
            <a:r>
              <a:rPr lang="en-GB" sz="1600" dirty="0">
                <a:solidFill>
                  <a:srgbClr val="1E1E1E"/>
                </a:solidFill>
                <a:latin typeface="arial" panose="020B0604020202020204" pitchFamily="34" charset="0"/>
              </a:rPr>
              <a:t>Where an application is made, the tribunal must consider whether it is likely that on determining the complaint that a tribunal will find: -</a:t>
            </a:r>
          </a:p>
          <a:p>
            <a:pPr algn="l"/>
            <a:r>
              <a:rPr lang="en-GB" sz="1600" b="0" i="0" dirty="0">
                <a:solidFill>
                  <a:srgbClr val="1E1E1E"/>
                </a:solidFill>
                <a:effectLst/>
                <a:latin typeface="arial" panose="020B0604020202020204" pitchFamily="34" charset="0"/>
              </a:rPr>
              <a:t>	That the reason (or if more than one, the principal reason) for dismissal was one of the specified reasons</a:t>
            </a:r>
          </a:p>
          <a:p>
            <a:pPr algn="l"/>
            <a:r>
              <a:rPr lang="en-GB" sz="1600" dirty="0">
                <a:solidFill>
                  <a:srgbClr val="1E1E1E"/>
                </a:solidFill>
                <a:latin typeface="arial" panose="020B0604020202020204" pitchFamily="34" charset="0"/>
              </a:rPr>
              <a:t>If parties are present, the tribunal must ask the employer whether he will reinstate or reengage the claimant, pending determination or settlement of the complaint</a:t>
            </a:r>
          </a:p>
          <a:p>
            <a:pPr algn="l"/>
            <a:endParaRPr lang="en-GB" sz="1600" dirty="0">
              <a:solidFill>
                <a:srgbClr val="1E1E1E"/>
              </a:solidFill>
              <a:latin typeface="arial" panose="020B0604020202020204" pitchFamily="34" charset="0"/>
            </a:endParaRPr>
          </a:p>
          <a:p>
            <a:pPr algn="l"/>
            <a:r>
              <a:rPr lang="en-GB" sz="1600" dirty="0">
                <a:solidFill>
                  <a:srgbClr val="1E1E1E"/>
                </a:solidFill>
                <a:latin typeface="arial" panose="020B0604020202020204" pitchFamily="34" charset="0"/>
              </a:rPr>
              <a:t>It is essentially used to prevent financial difficulty to an employee who it appears to the tribunal has been unfairly dismissed on one of the specified grounds</a:t>
            </a:r>
          </a:p>
          <a:p>
            <a:pPr algn="l"/>
            <a:endParaRPr lang="en-GB" sz="1600" dirty="0">
              <a:solidFill>
                <a:srgbClr val="1E1E1E"/>
              </a:solidFill>
              <a:latin typeface="arial" panose="020B0604020202020204" pitchFamily="34" charset="0"/>
            </a:endParaRPr>
          </a:p>
          <a:p>
            <a:pPr algn="l"/>
            <a:r>
              <a:rPr lang="en-GB" sz="1600" dirty="0">
                <a:solidFill>
                  <a:srgbClr val="1E1E1E"/>
                </a:solidFill>
                <a:latin typeface="arial" panose="020B0604020202020204" pitchFamily="34" charset="0"/>
              </a:rPr>
              <a:t>If the employer is unwilling to reinstate or reengage the employee, the Tribunal will make an order that the employer must continue to pay salary and other benefits until the final hearing takes place</a:t>
            </a:r>
          </a:p>
          <a:p>
            <a:pPr algn="l"/>
            <a:endParaRPr lang="en-GB" sz="1600" dirty="0">
              <a:solidFill>
                <a:srgbClr val="1E1E1E"/>
              </a:solidFill>
              <a:latin typeface="arial" panose="020B0604020202020204" pitchFamily="34" charset="0"/>
            </a:endParaRPr>
          </a:p>
          <a:p>
            <a:pPr algn="l"/>
            <a:r>
              <a:rPr lang="en-GB" sz="1600" dirty="0">
                <a:solidFill>
                  <a:srgbClr val="1E1E1E"/>
                </a:solidFill>
                <a:latin typeface="arial" panose="020B0604020202020204" pitchFamily="34" charset="0"/>
              </a:rPr>
              <a:t>Puts the employee in a very good negotiating position!</a:t>
            </a:r>
          </a:p>
          <a:p>
            <a:pPr algn="l"/>
            <a:endParaRPr lang="en-GB" sz="1600" dirty="0">
              <a:solidFill>
                <a:srgbClr val="1E1E1E"/>
              </a:solidFill>
              <a:latin typeface="arial" panose="020B0604020202020204" pitchFamily="34" charset="0"/>
            </a:endParaRPr>
          </a:p>
          <a:p>
            <a:pPr algn="l"/>
            <a:r>
              <a:rPr lang="en-GB" sz="1600" dirty="0">
                <a:solidFill>
                  <a:srgbClr val="1E1E1E"/>
                </a:solidFill>
                <a:latin typeface="arial" panose="020B0604020202020204" pitchFamily="34" charset="0"/>
              </a:rPr>
              <a:t>If the employee later loses their case at final hearing, they will not have to repay any award made under the interim relief award.</a:t>
            </a:r>
          </a:p>
          <a:p>
            <a:pPr algn="l"/>
            <a:endParaRPr lang="en-GB" sz="1600" dirty="0">
              <a:solidFill>
                <a:srgbClr val="1E1E1E"/>
              </a:solidFill>
              <a:latin typeface="arial" panose="020B0604020202020204" pitchFamily="34" charset="0"/>
            </a:endParaRPr>
          </a:p>
          <a:p>
            <a:pPr algn="l"/>
            <a:r>
              <a:rPr lang="en-GB" sz="1600" dirty="0">
                <a:solidFill>
                  <a:srgbClr val="1E1E1E"/>
                </a:solidFill>
                <a:latin typeface="arial" panose="020B0604020202020204" pitchFamily="34" charset="0"/>
              </a:rPr>
              <a:t>In </a:t>
            </a:r>
            <a:r>
              <a:rPr lang="en-GB" sz="1600" i="1" dirty="0">
                <a:solidFill>
                  <a:srgbClr val="1E1E1E"/>
                </a:solidFill>
                <a:latin typeface="arial" panose="020B0604020202020204" pitchFamily="34" charset="0"/>
              </a:rPr>
              <a:t>Taplin v C </a:t>
            </a:r>
            <a:r>
              <a:rPr lang="en-GB" sz="1600" i="1" dirty="0" err="1">
                <a:solidFill>
                  <a:srgbClr val="1E1E1E"/>
                </a:solidFill>
                <a:latin typeface="arial" panose="020B0604020202020204" pitchFamily="34" charset="0"/>
              </a:rPr>
              <a:t>Shippam</a:t>
            </a:r>
            <a:r>
              <a:rPr lang="en-GB" sz="1600" i="1" dirty="0">
                <a:solidFill>
                  <a:srgbClr val="1E1E1E"/>
                </a:solidFill>
                <a:latin typeface="arial" panose="020B0604020202020204" pitchFamily="34" charset="0"/>
              </a:rPr>
              <a:t> Ltd </a:t>
            </a:r>
            <a:r>
              <a:rPr lang="en-GB" sz="1600" dirty="0">
                <a:solidFill>
                  <a:srgbClr val="1E1E1E"/>
                </a:solidFill>
                <a:latin typeface="arial" panose="020B0604020202020204" pitchFamily="34" charset="0"/>
              </a:rPr>
              <a:t>[1978] ICR 1068 the EAT found that the Tribunal should ask itself whether the Claimant has established that he had a “pretty good” chance of succeeding in the substantive claim before the tribunal. While the Tribunal does not have to be satisfied that the Claimant </a:t>
            </a:r>
            <a:r>
              <a:rPr lang="en-GB" sz="1600" i="1" dirty="0">
                <a:solidFill>
                  <a:srgbClr val="1E1E1E"/>
                </a:solidFill>
                <a:latin typeface="arial" panose="020B0604020202020204" pitchFamily="34" charset="0"/>
              </a:rPr>
              <a:t>will </a:t>
            </a:r>
            <a:r>
              <a:rPr lang="en-GB" sz="1600" dirty="0">
                <a:solidFill>
                  <a:srgbClr val="1E1E1E"/>
                </a:solidFill>
                <a:latin typeface="arial" panose="020B0604020202020204" pitchFamily="34" charset="0"/>
              </a:rPr>
              <a:t>succeed, it remains a relatively high burden of proof</a:t>
            </a:r>
          </a:p>
        </p:txBody>
      </p:sp>
    </p:spTree>
    <p:extLst>
      <p:ext uri="{BB962C8B-B14F-4D97-AF65-F5344CB8AC3E}">
        <p14:creationId xmlns:p14="http://schemas.microsoft.com/office/powerpoint/2010/main" val="3138089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1BC75F-2591-E23D-16DF-36A2CF22938D}"/>
              </a:ext>
            </a:extLst>
          </p:cNvPr>
          <p:cNvSpPr txBox="1"/>
          <p:nvPr/>
        </p:nvSpPr>
        <p:spPr>
          <a:xfrm>
            <a:off x="690461" y="1172926"/>
            <a:ext cx="10811077" cy="4770537"/>
          </a:xfrm>
          <a:prstGeom prst="rect">
            <a:avLst/>
          </a:prstGeom>
          <a:noFill/>
        </p:spPr>
        <p:txBody>
          <a:bodyPr wrap="square">
            <a:spAutoFit/>
          </a:bodyPr>
          <a:lstStyle/>
          <a:p>
            <a:pPr algn="l"/>
            <a:r>
              <a:rPr lang="en-GB" sz="1600" dirty="0">
                <a:solidFill>
                  <a:srgbClr val="1E1E1E"/>
                </a:solidFill>
                <a:latin typeface="arial" panose="020B0604020202020204" pitchFamily="34" charset="0"/>
              </a:rPr>
              <a:t>There are a couple of important procedural matters to be aware of when applying for interim relief: -</a:t>
            </a:r>
          </a:p>
          <a:p>
            <a:pPr algn="l"/>
            <a:endParaRPr lang="en-GB" sz="1600" dirty="0">
              <a:solidFill>
                <a:srgbClr val="1E1E1E"/>
              </a:solidFill>
              <a:latin typeface="arial" panose="020B0604020202020204" pitchFamily="34" charset="0"/>
            </a:endParaRPr>
          </a:p>
          <a:p>
            <a:pPr marL="285750" indent="-285750" algn="l">
              <a:buFont typeface="Arial" panose="020B0604020202020204" pitchFamily="34" charset="0"/>
              <a:buChar char="•"/>
            </a:pPr>
            <a:r>
              <a:rPr lang="en-GB" sz="1600" dirty="0">
                <a:solidFill>
                  <a:srgbClr val="1E1E1E"/>
                </a:solidFill>
                <a:latin typeface="arial" panose="020B0604020202020204" pitchFamily="34" charset="0"/>
              </a:rPr>
              <a:t>The application is exempt from requiring an early conciliation certificate – the ET1 form has an exemption option stating “my claim is for unfair dismissal which contains an application for interim relief” which should be marked</a:t>
            </a:r>
          </a:p>
          <a:p>
            <a:pPr marL="285750" indent="-285750" algn="l">
              <a:buFont typeface="Arial" panose="020B0604020202020204" pitchFamily="34" charset="0"/>
              <a:buChar char="•"/>
            </a:pPr>
            <a:r>
              <a:rPr lang="en-GB" sz="1600" dirty="0">
                <a:solidFill>
                  <a:srgbClr val="1E1E1E"/>
                </a:solidFill>
                <a:latin typeface="arial" panose="020B0604020202020204" pitchFamily="34" charset="0"/>
              </a:rPr>
              <a:t>The standard ET1 form should be used</a:t>
            </a:r>
          </a:p>
          <a:p>
            <a:pPr marL="285750" indent="-285750" algn="l">
              <a:buFont typeface="Arial" panose="020B0604020202020204" pitchFamily="34" charset="0"/>
              <a:buChar char="•"/>
            </a:pPr>
            <a:r>
              <a:rPr lang="en-GB" sz="1600" dirty="0">
                <a:solidFill>
                  <a:srgbClr val="1E1E1E"/>
                </a:solidFill>
                <a:latin typeface="arial" panose="020B0604020202020204" pitchFamily="34" charset="0"/>
              </a:rPr>
              <a:t>As a result of the claim being exempt from requiring an early conciliation certificate, the 7 day time limit is a hard time limit, and is not subject to pausing or extension</a:t>
            </a:r>
          </a:p>
          <a:p>
            <a:pPr marL="285750" indent="-285750" algn="l">
              <a:buFont typeface="Arial" panose="020B0604020202020204" pitchFamily="34" charset="0"/>
              <a:buChar char="•"/>
            </a:pPr>
            <a:r>
              <a:rPr lang="en-GB" sz="1600" dirty="0">
                <a:solidFill>
                  <a:srgbClr val="1E1E1E"/>
                </a:solidFill>
                <a:latin typeface="arial" panose="020B0604020202020204" pitchFamily="34" charset="0"/>
              </a:rPr>
              <a:t>There is no provision for extension of time for an interim relief application – see Article 163(2) of the ERO</a:t>
            </a:r>
          </a:p>
          <a:p>
            <a:pPr marL="285750" indent="-285750" algn="l">
              <a:buFont typeface="Arial" panose="020B0604020202020204" pitchFamily="34" charset="0"/>
              <a:buChar char="•"/>
            </a:pPr>
            <a:r>
              <a:rPr lang="en-GB" sz="1600" dirty="0">
                <a:solidFill>
                  <a:srgbClr val="1E1E1E"/>
                </a:solidFill>
                <a:latin typeface="arial" panose="020B0604020202020204" pitchFamily="34" charset="0"/>
              </a:rPr>
              <a:t>Applications for interim relief have been considered by the NICA on three occasions in the same dispute: -</a:t>
            </a:r>
          </a:p>
          <a:p>
            <a:pPr marL="742950" lvl="1" indent="-285750">
              <a:buFont typeface="Arial" panose="020B0604020202020204" pitchFamily="34" charset="0"/>
              <a:buChar char="•"/>
            </a:pPr>
            <a:r>
              <a:rPr lang="en-GB" sz="1600" i="1" dirty="0">
                <a:solidFill>
                  <a:srgbClr val="1E1E1E"/>
                </a:solidFill>
                <a:latin typeface="arial" panose="020B0604020202020204" pitchFamily="34" charset="0"/>
              </a:rPr>
              <a:t>Bombardier Aerospace Short Brothers Plc v McConnell &amp; Ors </a:t>
            </a:r>
            <a:r>
              <a:rPr lang="en-GB" sz="1600" dirty="0">
                <a:solidFill>
                  <a:srgbClr val="1E1E1E"/>
                </a:solidFill>
                <a:latin typeface="arial" panose="020B0604020202020204" pitchFamily="34" charset="0"/>
              </a:rPr>
              <a:t>[2007] NICA 27 (case stated by IT)</a:t>
            </a:r>
          </a:p>
          <a:p>
            <a:pPr marL="742950" lvl="1" indent="-285750">
              <a:buFont typeface="Arial" panose="020B0604020202020204" pitchFamily="34" charset="0"/>
              <a:buChar char="•"/>
            </a:pPr>
            <a:r>
              <a:rPr lang="en-GB" sz="1600" i="1" dirty="0">
                <a:solidFill>
                  <a:srgbClr val="1E1E1E"/>
                </a:solidFill>
                <a:latin typeface="arial" panose="020B0604020202020204" pitchFamily="34" charset="0"/>
              </a:rPr>
              <a:t>Bombardier Aerospace Short Brothers Plc v McConnell &amp; Ors (2)</a:t>
            </a:r>
            <a:r>
              <a:rPr lang="en-GB" sz="1600" dirty="0">
                <a:solidFill>
                  <a:srgbClr val="1E1E1E"/>
                </a:solidFill>
                <a:latin typeface="arial" panose="020B0604020202020204" pitchFamily="34" charset="0"/>
              </a:rPr>
              <a:t> [2007] NICA 27_2 (case stated by IT)</a:t>
            </a:r>
          </a:p>
          <a:p>
            <a:pPr marL="742950" lvl="1" indent="-285750">
              <a:buFont typeface="Arial" panose="020B0604020202020204" pitchFamily="34" charset="0"/>
              <a:buChar char="•"/>
            </a:pPr>
            <a:r>
              <a:rPr lang="en-GB" sz="1600" i="1" dirty="0">
                <a:solidFill>
                  <a:srgbClr val="1E1E1E"/>
                </a:solidFill>
                <a:latin typeface="arial" panose="020B0604020202020204" pitchFamily="34" charset="0"/>
              </a:rPr>
              <a:t>McConnell v Bombardier Aerospace Short Bros Plc</a:t>
            </a:r>
            <a:r>
              <a:rPr lang="en-GB" sz="1600" dirty="0">
                <a:solidFill>
                  <a:srgbClr val="1E1E1E"/>
                </a:solidFill>
                <a:latin typeface="arial" panose="020B0604020202020204" pitchFamily="34" charset="0"/>
              </a:rPr>
              <a:t> [2008] NICA 50 (appeal from IT)</a:t>
            </a:r>
          </a:p>
          <a:p>
            <a:pPr marL="285750" indent="-285750">
              <a:buFont typeface="Arial" panose="020B0604020202020204" pitchFamily="34" charset="0"/>
              <a:buChar char="•"/>
            </a:pPr>
            <a:r>
              <a:rPr lang="en-GB" sz="1600" dirty="0">
                <a:solidFill>
                  <a:srgbClr val="1E1E1E"/>
                </a:solidFill>
                <a:latin typeface="arial" panose="020B0604020202020204" pitchFamily="34" charset="0"/>
              </a:rPr>
              <a:t>It may be worth emailing the tribunals office after lodging an interim relief application to ensure that the claim is expedited</a:t>
            </a:r>
          </a:p>
          <a:p>
            <a:pPr marL="285750" indent="-285750">
              <a:buFont typeface="Arial" panose="020B0604020202020204" pitchFamily="34" charset="0"/>
              <a:buChar char="•"/>
            </a:pPr>
            <a:r>
              <a:rPr lang="en-GB" sz="1600" dirty="0">
                <a:solidFill>
                  <a:srgbClr val="1E1E1E"/>
                </a:solidFill>
                <a:latin typeface="arial" panose="020B0604020202020204" pitchFamily="34" charset="0"/>
              </a:rPr>
              <a:t>There is some limited guidance available on the tribunals website at the bottom of this page: </a:t>
            </a:r>
            <a:r>
              <a:rPr lang="en-GB" sz="1600" dirty="0">
                <a:solidFill>
                  <a:srgbClr val="1E1E1E"/>
                </a:solidFill>
                <a:latin typeface="arial" panose="020B0604020202020204" pitchFamily="34" charset="0"/>
                <a:hlinkClick r:id="rId2"/>
              </a:rPr>
              <a:t>https://www.employmenttribunalsni.co.uk</a:t>
            </a:r>
            <a:r>
              <a:rPr lang="en-GB" sz="1600">
                <a:solidFill>
                  <a:srgbClr val="1E1E1E"/>
                </a:solidFill>
                <a:latin typeface="arial" panose="020B0604020202020204" pitchFamily="34" charset="0"/>
                <a:hlinkClick r:id="rId2"/>
              </a:rPr>
              <a:t>/how-make-claim</a:t>
            </a:r>
            <a:endParaRPr lang="en-GB" sz="1600" dirty="0">
              <a:solidFill>
                <a:srgbClr val="1E1E1E"/>
              </a:solidFill>
              <a:latin typeface="arial" panose="020B0604020202020204" pitchFamily="34" charset="0"/>
            </a:endParaRPr>
          </a:p>
          <a:p>
            <a:pPr marL="742950" lvl="1" indent="-285750">
              <a:buFont typeface="Arial" panose="020B0604020202020204" pitchFamily="34" charset="0"/>
              <a:buChar char="•"/>
            </a:pPr>
            <a:endParaRPr lang="en-GB" sz="1600" dirty="0">
              <a:solidFill>
                <a:srgbClr val="1E1E1E"/>
              </a:solidFill>
              <a:latin typeface="arial" panose="020B0604020202020204" pitchFamily="34" charset="0"/>
            </a:endParaRPr>
          </a:p>
          <a:p>
            <a:pPr marL="742950" lvl="1" indent="-285750">
              <a:buFont typeface="Arial" panose="020B0604020202020204" pitchFamily="34" charset="0"/>
              <a:buChar char="•"/>
            </a:pPr>
            <a:endParaRPr lang="en-GB" sz="1600" dirty="0">
              <a:solidFill>
                <a:srgbClr val="1E1E1E"/>
              </a:solidFill>
              <a:latin typeface="arial" panose="020B0604020202020204" pitchFamily="34" charset="0"/>
            </a:endParaRPr>
          </a:p>
          <a:p>
            <a:pPr marL="285750" indent="-285750" algn="l">
              <a:buFont typeface="Arial" panose="020B0604020202020204" pitchFamily="34" charset="0"/>
              <a:buChar char="•"/>
            </a:pPr>
            <a:endParaRPr lang="en-GB" sz="1600" dirty="0">
              <a:solidFill>
                <a:srgbClr val="1E1E1E"/>
              </a:solidFill>
              <a:latin typeface="arial" panose="020B0604020202020204" pitchFamily="34" charset="0"/>
            </a:endParaRPr>
          </a:p>
        </p:txBody>
      </p:sp>
    </p:spTree>
    <p:extLst>
      <p:ext uri="{BB962C8B-B14F-4D97-AF65-F5344CB8AC3E}">
        <p14:creationId xmlns:p14="http://schemas.microsoft.com/office/powerpoint/2010/main" val="276224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question-mark"/>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191000" y="1787525"/>
            <a:ext cx="3810000" cy="401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0" name="Rectangle 2"/>
          <p:cNvSpPr>
            <a:spLocks noGrp="1" noChangeArrowheads="1"/>
          </p:cNvSpPr>
          <p:nvPr>
            <p:ph type="title"/>
          </p:nvPr>
        </p:nvSpPr>
        <p:spPr/>
        <p:txBody>
          <a:bodyPr/>
          <a:lstStyle/>
          <a:p>
            <a:pPr eaLnBrk="1" hangingPunct="1"/>
            <a:r>
              <a:rPr lang="en-GB" altLang="en-US"/>
              <a:t>Questions? </a:t>
            </a:r>
          </a:p>
        </p:txBody>
      </p:sp>
    </p:spTree>
    <p:extLst>
      <p:ext uri="{BB962C8B-B14F-4D97-AF65-F5344CB8AC3E}">
        <p14:creationId xmlns:p14="http://schemas.microsoft.com/office/powerpoint/2010/main" val="137284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73D64-DB9A-4A2C-B173-F80C9FBB8AEF}"/>
              </a:ext>
            </a:extLst>
          </p:cNvPr>
          <p:cNvSpPr>
            <a:spLocks noGrp="1"/>
          </p:cNvSpPr>
          <p:nvPr>
            <p:ph type="title"/>
          </p:nvPr>
        </p:nvSpPr>
        <p:spPr/>
        <p:txBody>
          <a:bodyPr/>
          <a:lstStyle/>
          <a:p>
            <a:r>
              <a:rPr lang="en-GB" dirty="0"/>
              <a:t>What we will look at today …</a:t>
            </a:r>
          </a:p>
        </p:txBody>
      </p:sp>
      <p:sp>
        <p:nvSpPr>
          <p:cNvPr id="4" name="Content Placeholder 1">
            <a:extLst>
              <a:ext uri="{FF2B5EF4-FFF2-40B4-BE49-F238E27FC236}">
                <a16:creationId xmlns:a16="http://schemas.microsoft.com/office/drawing/2014/main" id="{C57C372A-751F-4310-8BE1-4262B9D7B35A}"/>
              </a:ext>
            </a:extLst>
          </p:cNvPr>
          <p:cNvSpPr txBox="1">
            <a:spLocks/>
          </p:cNvSpPr>
          <p:nvPr/>
        </p:nvSpPr>
        <p:spPr>
          <a:xfrm>
            <a:off x="1827213" y="1524000"/>
            <a:ext cx="7772400" cy="4343400"/>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r>
              <a:rPr lang="en-GB" dirty="0">
                <a:solidFill>
                  <a:prstClr val="black"/>
                </a:solidFill>
                <a:latin typeface="Trebuchet MS"/>
              </a:rPr>
              <a:t>	</a:t>
            </a:r>
          </a:p>
        </p:txBody>
      </p:sp>
      <p:sp>
        <p:nvSpPr>
          <p:cNvPr id="2" name="Content Placeholder 1">
            <a:extLst>
              <a:ext uri="{FF2B5EF4-FFF2-40B4-BE49-F238E27FC236}">
                <a16:creationId xmlns:a16="http://schemas.microsoft.com/office/drawing/2014/main" id="{0D064A14-643C-C883-50A6-B0B81F751FC0}"/>
              </a:ext>
            </a:extLst>
          </p:cNvPr>
          <p:cNvSpPr txBox="1">
            <a:spLocks/>
          </p:cNvSpPr>
          <p:nvPr/>
        </p:nvSpPr>
        <p:spPr>
          <a:xfrm>
            <a:off x="692560" y="1432235"/>
            <a:ext cx="8907053" cy="4641304"/>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r>
              <a:rPr lang="en-GB" dirty="0">
                <a:solidFill>
                  <a:prstClr val="black"/>
                </a:solidFill>
                <a:latin typeface="Trebuchet MS"/>
              </a:rPr>
              <a:t>	</a:t>
            </a:r>
          </a:p>
        </p:txBody>
      </p:sp>
    </p:spTree>
    <p:extLst>
      <p:ext uri="{BB962C8B-B14F-4D97-AF65-F5344CB8AC3E}">
        <p14:creationId xmlns:p14="http://schemas.microsoft.com/office/powerpoint/2010/main" val="129768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descr="Stack of colorful files">
            <a:extLst>
              <a:ext uri="{FF2B5EF4-FFF2-40B4-BE49-F238E27FC236}">
                <a16:creationId xmlns:a16="http://schemas.microsoft.com/office/drawing/2014/main" id="{31A7420A-EAFD-4B83-B9A3-1BC0D30047D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7060" r="27060"/>
          <a:stretch/>
        </p:blipFill>
        <p:spPr/>
      </p:pic>
      <p:sp>
        <p:nvSpPr>
          <p:cNvPr id="12" name="Title 11">
            <a:extLst>
              <a:ext uri="{FF2B5EF4-FFF2-40B4-BE49-F238E27FC236}">
                <a16:creationId xmlns:a16="http://schemas.microsoft.com/office/drawing/2014/main" id="{DDA15347-178F-4B40-8098-70DD5B907286}"/>
              </a:ext>
            </a:extLst>
          </p:cNvPr>
          <p:cNvSpPr>
            <a:spLocks noGrp="1"/>
          </p:cNvSpPr>
          <p:nvPr>
            <p:ph type="title"/>
          </p:nvPr>
        </p:nvSpPr>
        <p:spPr/>
        <p:txBody>
          <a:bodyPr/>
          <a:lstStyle/>
          <a:p>
            <a:r>
              <a:rPr lang="en-GB" sz="3600" dirty="0"/>
              <a:t>Case management</a:t>
            </a:r>
          </a:p>
        </p:txBody>
      </p:sp>
      <p:sp>
        <p:nvSpPr>
          <p:cNvPr id="13" name="Text Placeholder 12">
            <a:extLst>
              <a:ext uri="{FF2B5EF4-FFF2-40B4-BE49-F238E27FC236}">
                <a16:creationId xmlns:a16="http://schemas.microsoft.com/office/drawing/2014/main" id="{D518A6E1-D772-4328-A6A1-426A25C73383}"/>
              </a:ext>
            </a:extLst>
          </p:cNvPr>
          <p:cNvSpPr>
            <a:spLocks noGrp="1"/>
          </p:cNvSpPr>
          <p:nvPr>
            <p:ph type="body" idx="1"/>
          </p:nvPr>
        </p:nvSpPr>
        <p:spPr/>
        <p:txBody>
          <a:bodyPr/>
          <a:lstStyle/>
          <a:p>
            <a:r>
              <a:rPr lang="en-GB" sz="2000" dirty="0"/>
              <a:t>Alexander Redpath- Kennedys LLP</a:t>
            </a:r>
          </a:p>
        </p:txBody>
      </p:sp>
    </p:spTree>
    <p:extLst>
      <p:ext uri="{BB962C8B-B14F-4D97-AF65-F5344CB8AC3E}">
        <p14:creationId xmlns:p14="http://schemas.microsoft.com/office/powerpoint/2010/main" val="271701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1275-7C55-423F-BE1A-E45BAEE92A04}"/>
              </a:ext>
            </a:extLst>
          </p:cNvPr>
          <p:cNvSpPr>
            <a:spLocks noGrp="1"/>
          </p:cNvSpPr>
          <p:nvPr>
            <p:ph type="title"/>
          </p:nvPr>
        </p:nvSpPr>
        <p:spPr/>
        <p:txBody>
          <a:bodyPr/>
          <a:lstStyle/>
          <a:p>
            <a:r>
              <a:rPr lang="en-GB" dirty="0"/>
              <a:t>Case Management </a:t>
            </a:r>
          </a:p>
        </p:txBody>
      </p:sp>
      <p:sp>
        <p:nvSpPr>
          <p:cNvPr id="3" name="Content Placeholder 1">
            <a:extLst>
              <a:ext uri="{FF2B5EF4-FFF2-40B4-BE49-F238E27FC236}">
                <a16:creationId xmlns:a16="http://schemas.microsoft.com/office/drawing/2014/main" id="{5B3D292E-2AEB-4393-8376-DFD85C32B28D}"/>
              </a:ext>
            </a:extLst>
          </p:cNvPr>
          <p:cNvSpPr txBox="1">
            <a:spLocks/>
          </p:cNvSpPr>
          <p:nvPr/>
        </p:nvSpPr>
        <p:spPr>
          <a:xfrm>
            <a:off x="692560" y="1432235"/>
            <a:ext cx="8907053" cy="4641304"/>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pPr marL="342900" indent="-342900">
              <a:buFont typeface="Arial" panose="020B0604020202020204" pitchFamily="34" charset="0"/>
              <a:buChar char="•"/>
            </a:pPr>
            <a:r>
              <a:rPr lang="en-GB" dirty="0">
                <a:solidFill>
                  <a:prstClr val="black"/>
                </a:solidFill>
                <a:latin typeface="Trebuchet MS"/>
              </a:rPr>
              <a:t>Early case management;</a:t>
            </a:r>
          </a:p>
          <a:p>
            <a:pPr marL="342900" indent="-342900">
              <a:buFont typeface="Arial" panose="020B0604020202020204" pitchFamily="34" charset="0"/>
              <a:buChar char="•"/>
            </a:pPr>
            <a:r>
              <a:rPr lang="en-GB" dirty="0">
                <a:solidFill>
                  <a:prstClr val="black"/>
                </a:solidFill>
                <a:latin typeface="Trebuchet MS"/>
              </a:rPr>
              <a:t>Further case management; and</a:t>
            </a:r>
          </a:p>
          <a:p>
            <a:pPr marL="342900" indent="-342900">
              <a:buFont typeface="Arial" panose="020B0604020202020204" pitchFamily="34" charset="0"/>
              <a:buChar char="•"/>
            </a:pPr>
            <a:r>
              <a:rPr lang="en-GB" dirty="0">
                <a:solidFill>
                  <a:prstClr val="black"/>
                </a:solidFill>
                <a:latin typeface="Trebuchet MS"/>
              </a:rPr>
              <a:t>Progress review hearings.	</a:t>
            </a:r>
          </a:p>
        </p:txBody>
      </p:sp>
    </p:spTree>
    <p:extLst>
      <p:ext uri="{BB962C8B-B14F-4D97-AF65-F5344CB8AC3E}">
        <p14:creationId xmlns:p14="http://schemas.microsoft.com/office/powerpoint/2010/main" val="295444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D19D-970E-88C1-1D89-2567805690FD}"/>
              </a:ext>
            </a:extLst>
          </p:cNvPr>
          <p:cNvSpPr>
            <a:spLocks noGrp="1"/>
          </p:cNvSpPr>
          <p:nvPr>
            <p:ph type="title"/>
          </p:nvPr>
        </p:nvSpPr>
        <p:spPr/>
        <p:txBody>
          <a:bodyPr/>
          <a:lstStyle/>
          <a:p>
            <a:r>
              <a:rPr lang="en-GB" dirty="0"/>
              <a:t>Early Case Management </a:t>
            </a:r>
          </a:p>
        </p:txBody>
      </p:sp>
      <p:sp>
        <p:nvSpPr>
          <p:cNvPr id="3" name="Content Placeholder 1">
            <a:extLst>
              <a:ext uri="{FF2B5EF4-FFF2-40B4-BE49-F238E27FC236}">
                <a16:creationId xmlns:a16="http://schemas.microsoft.com/office/drawing/2014/main" id="{7505FAF5-F809-1B2B-42E9-DD28D47AC7D9}"/>
              </a:ext>
            </a:extLst>
          </p:cNvPr>
          <p:cNvSpPr txBox="1">
            <a:spLocks/>
          </p:cNvSpPr>
          <p:nvPr/>
        </p:nvSpPr>
        <p:spPr>
          <a:xfrm>
            <a:off x="692560" y="1432235"/>
            <a:ext cx="8907053" cy="4641304"/>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a:lstStyle>
          <a:p>
            <a:pPr marL="342900" indent="-342900">
              <a:buFont typeface="Arial" panose="020B0604020202020204" pitchFamily="34" charset="0"/>
              <a:buChar char="•"/>
            </a:pPr>
            <a:r>
              <a:rPr lang="en-GB" dirty="0">
                <a:solidFill>
                  <a:prstClr val="black"/>
                </a:solidFill>
                <a:latin typeface="Trebuchet MS"/>
              </a:rPr>
              <a:t>1</a:t>
            </a:r>
            <a:r>
              <a:rPr lang="en-GB" baseline="30000" dirty="0">
                <a:solidFill>
                  <a:prstClr val="black"/>
                </a:solidFill>
                <a:latin typeface="Trebuchet MS"/>
              </a:rPr>
              <a:t>st</a:t>
            </a:r>
            <a:r>
              <a:rPr lang="en-GB" dirty="0">
                <a:solidFill>
                  <a:prstClr val="black"/>
                </a:solidFill>
                <a:latin typeface="Trebuchet MS"/>
              </a:rPr>
              <a:t> CMPH for all case. This will consider:</a:t>
            </a:r>
          </a:p>
          <a:p>
            <a:pPr marL="972900" lvl="2" indent="-342900"/>
            <a:r>
              <a:rPr lang="en-GB" dirty="0">
                <a:solidFill>
                  <a:prstClr val="black"/>
                </a:solidFill>
              </a:rPr>
              <a:t>whether a determination can be made of the claim, or part of it;</a:t>
            </a:r>
          </a:p>
          <a:p>
            <a:pPr marL="972900" lvl="2" indent="-342900"/>
            <a:r>
              <a:rPr lang="en-GB" dirty="0">
                <a:solidFill>
                  <a:prstClr val="black"/>
                </a:solidFill>
              </a:rPr>
              <a:t>provide a preliminary assessment of the issues to be determined;</a:t>
            </a:r>
          </a:p>
          <a:p>
            <a:pPr marL="972900" lvl="2" indent="-342900"/>
            <a:r>
              <a:rPr lang="en-GB" dirty="0">
                <a:solidFill>
                  <a:prstClr val="black"/>
                </a:solidFill>
              </a:rPr>
              <a:t>explore alternative means of resolving the issues in dispute;</a:t>
            </a:r>
          </a:p>
          <a:p>
            <a:pPr marL="972900" lvl="2" indent="-342900"/>
            <a:r>
              <a:rPr lang="en-GB" dirty="0">
                <a:solidFill>
                  <a:prstClr val="black"/>
                </a:solidFill>
                <a:latin typeface="Trebuchet MS"/>
              </a:rPr>
              <a:t>Case management;</a:t>
            </a:r>
          </a:p>
          <a:p>
            <a:pPr marL="972900" lvl="2" indent="-342900"/>
            <a:r>
              <a:rPr lang="en-GB" dirty="0">
                <a:solidFill>
                  <a:prstClr val="black"/>
                </a:solidFill>
                <a:latin typeface="Trebuchet MS"/>
              </a:rPr>
              <a:t>Gallo adjustments;</a:t>
            </a:r>
          </a:p>
          <a:p>
            <a:pPr marL="972900" lvl="2" indent="-342900"/>
            <a:r>
              <a:rPr lang="en-GB" dirty="0">
                <a:solidFill>
                  <a:prstClr val="black"/>
                </a:solidFill>
                <a:latin typeface="Trebuchet MS"/>
              </a:rPr>
              <a:t>Preliminary applications.</a:t>
            </a:r>
          </a:p>
          <a:p>
            <a:pPr marL="342900" indent="-342900">
              <a:buFont typeface="Arial" panose="020B0604020202020204" pitchFamily="34" charset="0"/>
              <a:buChar char="•"/>
            </a:pPr>
            <a:endParaRPr lang="en-GB" dirty="0">
              <a:solidFill>
                <a:prstClr val="black"/>
              </a:solidFill>
              <a:latin typeface="Trebuchet MS"/>
            </a:endParaRPr>
          </a:p>
          <a:p>
            <a:pPr marL="342900" indent="-342900">
              <a:buFont typeface="Arial" panose="020B0604020202020204" pitchFamily="34" charset="0"/>
              <a:buChar char="•"/>
            </a:pPr>
            <a:endParaRPr lang="en-GB" dirty="0">
              <a:solidFill>
                <a:prstClr val="black"/>
              </a:solidFill>
              <a:latin typeface="Trebuchet MS"/>
            </a:endParaRPr>
          </a:p>
        </p:txBody>
      </p:sp>
    </p:spTree>
    <p:extLst>
      <p:ext uri="{BB962C8B-B14F-4D97-AF65-F5344CB8AC3E}">
        <p14:creationId xmlns:p14="http://schemas.microsoft.com/office/powerpoint/2010/main" val="280587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E6E5-E549-4EBD-45FC-CCAA221E3BD7}"/>
              </a:ext>
            </a:extLst>
          </p:cNvPr>
          <p:cNvSpPr>
            <a:spLocks noGrp="1"/>
          </p:cNvSpPr>
          <p:nvPr>
            <p:ph type="title"/>
          </p:nvPr>
        </p:nvSpPr>
        <p:spPr/>
        <p:txBody>
          <a:bodyPr/>
          <a:lstStyle/>
          <a:p>
            <a:r>
              <a:rPr lang="en-GB" dirty="0">
                <a:solidFill>
                  <a:prstClr val="black"/>
                </a:solidFill>
              </a:rPr>
              <a:t> Determinations </a:t>
            </a:r>
            <a:endParaRPr lang="en-GB" dirty="0"/>
          </a:p>
        </p:txBody>
      </p:sp>
      <p:sp>
        <p:nvSpPr>
          <p:cNvPr id="4" name="TextBox 3">
            <a:extLst>
              <a:ext uri="{FF2B5EF4-FFF2-40B4-BE49-F238E27FC236}">
                <a16:creationId xmlns:a16="http://schemas.microsoft.com/office/drawing/2014/main" id="{A1020ED7-0A95-5809-D602-313AB4A4215C}"/>
              </a:ext>
            </a:extLst>
          </p:cNvPr>
          <p:cNvSpPr txBox="1"/>
          <p:nvPr/>
        </p:nvSpPr>
        <p:spPr>
          <a:xfrm>
            <a:off x="692560" y="1414923"/>
            <a:ext cx="10516908" cy="1200329"/>
          </a:xfrm>
          <a:prstGeom prst="rect">
            <a:avLst/>
          </a:prstGeom>
          <a:noFill/>
        </p:spPr>
        <p:txBody>
          <a:bodyPr wrap="square">
            <a:spAutoFit/>
          </a:bodyPr>
          <a:lstStyle/>
          <a:p>
            <a:pPr marL="285750" indent="-285750">
              <a:buFont typeface="Arial" panose="020B0604020202020204" pitchFamily="34" charset="0"/>
              <a:buChar char="•"/>
            </a:pPr>
            <a:r>
              <a:rPr lang="en-GB" dirty="0">
                <a:solidFill>
                  <a:prstClr val="black"/>
                </a:solidFill>
              </a:rPr>
              <a:t> It is very rare to have a determination at Early Case Management imposed by an Employment Judge</a:t>
            </a:r>
          </a:p>
          <a:p>
            <a:pPr marL="285750" indent="-285750">
              <a:buFont typeface="Arial" panose="020B0604020202020204" pitchFamily="34" charset="0"/>
              <a:buChar char="•"/>
            </a:pPr>
            <a:r>
              <a:rPr lang="en-GB" dirty="0">
                <a:solidFill>
                  <a:prstClr val="black"/>
                </a:solidFill>
              </a:rPr>
              <a:t>Generally this would require the Claimant to withdraw claims or for the Respondent to make admissions. </a:t>
            </a:r>
            <a:endParaRPr lang="en-GB" dirty="0"/>
          </a:p>
        </p:txBody>
      </p:sp>
    </p:spTree>
    <p:extLst>
      <p:ext uri="{BB962C8B-B14F-4D97-AF65-F5344CB8AC3E}">
        <p14:creationId xmlns:p14="http://schemas.microsoft.com/office/powerpoint/2010/main" val="286366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615C-17DA-1C7C-B256-7073B5FB01A6}"/>
              </a:ext>
            </a:extLst>
          </p:cNvPr>
          <p:cNvSpPr>
            <a:spLocks noGrp="1"/>
          </p:cNvSpPr>
          <p:nvPr>
            <p:ph type="title"/>
          </p:nvPr>
        </p:nvSpPr>
        <p:spPr/>
        <p:txBody>
          <a:bodyPr/>
          <a:lstStyle/>
          <a:p>
            <a:r>
              <a:rPr lang="en-GB" dirty="0"/>
              <a:t>Preliminary assessment of the issues </a:t>
            </a:r>
          </a:p>
        </p:txBody>
      </p:sp>
      <p:sp>
        <p:nvSpPr>
          <p:cNvPr id="3" name="TextBox 2">
            <a:extLst>
              <a:ext uri="{FF2B5EF4-FFF2-40B4-BE49-F238E27FC236}">
                <a16:creationId xmlns:a16="http://schemas.microsoft.com/office/drawing/2014/main" id="{C4152425-E2C4-90EA-BD35-2E2160F2AA3F}"/>
              </a:ext>
            </a:extLst>
          </p:cNvPr>
          <p:cNvSpPr txBox="1"/>
          <p:nvPr/>
        </p:nvSpPr>
        <p:spPr>
          <a:xfrm>
            <a:off x="692560" y="1414923"/>
            <a:ext cx="10516908" cy="923330"/>
          </a:xfrm>
          <a:prstGeom prst="rect">
            <a:avLst/>
          </a:prstGeom>
          <a:noFill/>
        </p:spPr>
        <p:txBody>
          <a:bodyPr wrap="square">
            <a:spAutoFit/>
          </a:bodyPr>
          <a:lstStyle/>
          <a:p>
            <a:pPr marL="285750" indent="-285750">
              <a:buFont typeface="Arial" panose="020B0604020202020204" pitchFamily="34" charset="0"/>
              <a:buChar char="•"/>
            </a:pPr>
            <a:r>
              <a:rPr lang="en-GB" dirty="0">
                <a:solidFill>
                  <a:prstClr val="black"/>
                </a:solidFill>
              </a:rPr>
              <a:t>The Employment Judge may undertake an preliminary assessment;</a:t>
            </a:r>
          </a:p>
          <a:p>
            <a:pPr marL="285750" indent="-285750">
              <a:buFont typeface="Arial" panose="020B0604020202020204" pitchFamily="34" charset="0"/>
              <a:buChar char="•"/>
            </a:pPr>
            <a:r>
              <a:rPr lang="en-GB" dirty="0">
                <a:solidFill>
                  <a:prstClr val="black"/>
                </a:solidFill>
              </a:rPr>
              <a:t>This usually involves drilling into the necessary components of a claim;</a:t>
            </a:r>
          </a:p>
          <a:p>
            <a:pPr marL="285750" indent="-285750">
              <a:buFont typeface="Arial" panose="020B0604020202020204" pitchFamily="34" charset="0"/>
              <a:buChar char="•"/>
            </a:pPr>
            <a:r>
              <a:rPr lang="en-GB" dirty="0">
                <a:solidFill>
                  <a:prstClr val="black"/>
                </a:solidFill>
              </a:rPr>
              <a:t>This is less likely to be necessary if legal and factual issues have been agreed.</a:t>
            </a:r>
            <a:endParaRPr lang="en-GB" dirty="0"/>
          </a:p>
        </p:txBody>
      </p:sp>
    </p:spTree>
    <p:extLst>
      <p:ext uri="{BB962C8B-B14F-4D97-AF65-F5344CB8AC3E}">
        <p14:creationId xmlns:p14="http://schemas.microsoft.com/office/powerpoint/2010/main" val="47648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615C-17DA-1C7C-B256-7073B5FB01A6}"/>
              </a:ext>
            </a:extLst>
          </p:cNvPr>
          <p:cNvSpPr>
            <a:spLocks noGrp="1"/>
          </p:cNvSpPr>
          <p:nvPr>
            <p:ph type="title"/>
          </p:nvPr>
        </p:nvSpPr>
        <p:spPr/>
        <p:txBody>
          <a:bodyPr/>
          <a:lstStyle/>
          <a:p>
            <a:r>
              <a:rPr lang="en-GB" dirty="0">
                <a:solidFill>
                  <a:prstClr val="black"/>
                </a:solidFill>
              </a:rPr>
              <a:t>Explore alternative means of resolving the issues</a:t>
            </a:r>
            <a:endParaRPr lang="en-GB" dirty="0"/>
          </a:p>
        </p:txBody>
      </p:sp>
      <p:sp>
        <p:nvSpPr>
          <p:cNvPr id="3" name="TextBox 2">
            <a:extLst>
              <a:ext uri="{FF2B5EF4-FFF2-40B4-BE49-F238E27FC236}">
                <a16:creationId xmlns:a16="http://schemas.microsoft.com/office/drawing/2014/main" id="{C4152425-E2C4-90EA-BD35-2E2160F2AA3F}"/>
              </a:ext>
            </a:extLst>
          </p:cNvPr>
          <p:cNvSpPr txBox="1"/>
          <p:nvPr/>
        </p:nvSpPr>
        <p:spPr>
          <a:xfrm>
            <a:off x="692560" y="1414923"/>
            <a:ext cx="10516908" cy="646331"/>
          </a:xfrm>
          <a:prstGeom prst="rect">
            <a:avLst/>
          </a:prstGeom>
          <a:noFill/>
        </p:spPr>
        <p:txBody>
          <a:bodyPr wrap="square">
            <a:spAutoFit/>
          </a:bodyPr>
          <a:lstStyle/>
          <a:p>
            <a:pPr marL="285750" indent="-285750">
              <a:buFont typeface="Arial" panose="020B0604020202020204" pitchFamily="34" charset="0"/>
              <a:buChar char="•"/>
            </a:pPr>
            <a:r>
              <a:rPr lang="en-GB" dirty="0">
                <a:solidFill>
                  <a:prstClr val="black"/>
                </a:solidFill>
              </a:rPr>
              <a:t>Conciliation;</a:t>
            </a:r>
          </a:p>
          <a:p>
            <a:pPr marL="285750" indent="-285750">
              <a:buFont typeface="Arial" panose="020B0604020202020204" pitchFamily="34" charset="0"/>
              <a:buChar char="•"/>
            </a:pPr>
            <a:r>
              <a:rPr lang="en-GB" dirty="0">
                <a:solidFill>
                  <a:prstClr val="black"/>
                </a:solidFill>
              </a:rPr>
              <a:t>Judicial Mediation.</a:t>
            </a:r>
            <a:endParaRPr lang="en-GB" dirty="0"/>
          </a:p>
        </p:txBody>
      </p:sp>
    </p:spTree>
    <p:extLst>
      <p:ext uri="{BB962C8B-B14F-4D97-AF65-F5344CB8AC3E}">
        <p14:creationId xmlns:p14="http://schemas.microsoft.com/office/powerpoint/2010/main" val="3521762515"/>
      </p:ext>
    </p:extLst>
  </p:cSld>
  <p:clrMapOvr>
    <a:masterClrMapping/>
  </p:clrMapOvr>
</p:sld>
</file>

<file path=ppt/theme/theme1.xml><?xml version="1.0" encoding="utf-8"?>
<a:theme xmlns:a="http://schemas.openxmlformats.org/drawingml/2006/main" name="Kennedys Law_ScreenA4">
  <a:themeElements>
    <a:clrScheme name="Kennedy">
      <a:dk1>
        <a:sysClr val="windowText" lastClr="000000"/>
      </a:dk1>
      <a:lt1>
        <a:sysClr val="window" lastClr="FFFFFF"/>
      </a:lt1>
      <a:dk2>
        <a:srgbClr val="4A4B4B"/>
      </a:dk2>
      <a:lt2>
        <a:srgbClr val="E6E6E6"/>
      </a:lt2>
      <a:accent1>
        <a:srgbClr val="00A1DF"/>
      </a:accent1>
      <a:accent2>
        <a:srgbClr val="9ACFEF"/>
      </a:accent2>
      <a:accent3>
        <a:srgbClr val="5DB8E7"/>
      </a:accent3>
      <a:accent4>
        <a:srgbClr val="D0E7F7"/>
      </a:accent4>
      <a:accent5>
        <a:srgbClr val="FEB81A"/>
      </a:accent5>
      <a:accent6>
        <a:srgbClr val="FFDB95"/>
      </a:accent6>
      <a:hlink>
        <a:srgbClr val="00A1DF"/>
      </a:hlink>
      <a:folHlink>
        <a:srgbClr val="FEB81A"/>
      </a:folHlink>
    </a:clrScheme>
    <a:fontScheme name="Kennedys">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latin typeface="+mn-lt"/>
          </a:defRPr>
        </a:defPPr>
      </a:lstStyle>
    </a:txDef>
  </a:objectDefaults>
  <a:extraClrSchemeLst/>
  <a:custClrLst>
    <a:custClr name="White">
      <a:srgbClr val="FFFFFF"/>
    </a:custClr>
    <a:custClr name="Black">
      <a:srgbClr val="000000"/>
    </a:custClr>
    <a:custClr name="100% Blue">
      <a:srgbClr val="00A1DF"/>
    </a:custClr>
    <a:custClr name="75% Blue">
      <a:srgbClr val="5DB8E7"/>
    </a:custClr>
    <a:custClr name="50% Blue">
      <a:srgbClr val="9ACFEF"/>
    </a:custClr>
    <a:custClr name="25% Blue">
      <a:srgbClr val="D0E7F7"/>
    </a:custClr>
    <a:custClr name="100% Yellow">
      <a:srgbClr val="FEB81A"/>
    </a:custClr>
    <a:custClr name="75% Yellow">
      <a:srgbClr val="FEC961"/>
    </a:custClr>
    <a:custClr name="50% Yellow">
      <a:srgbClr val="FFDB95"/>
    </a:custClr>
    <a:custClr name="25% Yellow">
      <a:srgbClr val="FFEDC9"/>
    </a:custClr>
    <a:custClr name="White">
      <a:srgbClr val="FFFFFF"/>
    </a:custClr>
    <a:custClr name="Black">
      <a:srgbClr val="000000"/>
    </a:custClr>
    <a:custClr name="100% Green">
      <a:srgbClr val="00AF42"/>
    </a:custClr>
    <a:custClr name="75% Green">
      <a:srgbClr val="0BC571"/>
    </a:custClr>
    <a:custClr name="50% Green">
      <a:srgbClr val="7FDA9D"/>
    </a:custClr>
    <a:custClr name="25% Green">
      <a:srgbClr val="C1EDCC"/>
    </a:custClr>
    <a:custClr name="100% Orange">
      <a:srgbClr val="FF6900"/>
    </a:custClr>
    <a:custClr name="75% Orange">
      <a:srgbClr val="FFA34E"/>
    </a:custClr>
    <a:custClr name="50% Orange">
      <a:srgbClr val="FFC289"/>
    </a:custClr>
    <a:custClr name="25% Orange">
      <a:srgbClr val="FFD9BF"/>
    </a:custClr>
    <a:custClr name="White">
      <a:srgbClr val="FFFFFF"/>
    </a:custClr>
    <a:custClr name="Black">
      <a:srgbClr val="000000"/>
    </a:custClr>
    <a:custClr name="100% Pink">
      <a:srgbClr val="DE0031"/>
    </a:custClr>
    <a:custClr name="75% Pink">
      <a:srgbClr val="F0605F"/>
    </a:custClr>
    <a:custClr name="50% Pink">
      <a:srgbClr val="FC9691"/>
    </a:custClr>
    <a:custClr name="25% Pink">
      <a:srgbClr val="FABFD0"/>
    </a:custClr>
    <a:custClr name="75% Black">
      <a:srgbClr val="404040"/>
    </a:custClr>
    <a:custClr name="50% Black">
      <a:srgbClr val="7F7F7F"/>
    </a:custClr>
    <a:custClr name="25% Black">
      <a:srgbClr val="BFBFBF"/>
    </a:custClr>
    <a:custClr name="10% Black">
      <a:srgbClr val="E6E6E6"/>
    </a:custClr>
  </a:custClrLst>
  <a:extLst>
    <a:ext uri="{05A4C25C-085E-4340-85A3-A5531E510DB2}">
      <thm15:themeFamily xmlns:thm15="http://schemas.microsoft.com/office/thememl/2012/main" name="Kennedys Law_ScreenA4.potx" id="{ACE3A3E7-F0A5-4EA7-A0CA-99AF575F48C1}" vid="{ABE863B4-85D4-4F68-9CEB-716BE90EAD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3118</Words>
  <Application>Microsoft Macintosh PowerPoint</Application>
  <PresentationFormat>Widescreen</PresentationFormat>
  <Paragraphs>157</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vt:lpstr>
      <vt:lpstr>Calibri</vt:lpstr>
      <vt:lpstr>Trebuchet MS</vt:lpstr>
      <vt:lpstr>Wingdings 3</vt:lpstr>
      <vt:lpstr>Kennedys Law_ScreenA4</vt:lpstr>
      <vt:lpstr>Annual Young Solicitors  &amp; Young Bar Lecture</vt:lpstr>
      <vt:lpstr>PowerPoint Presentation</vt:lpstr>
      <vt:lpstr>What we will look at today …</vt:lpstr>
      <vt:lpstr>Case management</vt:lpstr>
      <vt:lpstr>Case Management </vt:lpstr>
      <vt:lpstr>Early Case Management </vt:lpstr>
      <vt:lpstr> Determinations </vt:lpstr>
      <vt:lpstr>Preliminary assessment of the issues </vt:lpstr>
      <vt:lpstr>Explore alternative means of resolving the issues</vt:lpstr>
      <vt:lpstr>Explore alternative means of resolving the issues</vt:lpstr>
      <vt:lpstr>Case management</vt:lpstr>
      <vt:lpstr>Case Management</vt:lpstr>
      <vt:lpstr>Interlocutory applications</vt:lpstr>
      <vt:lpstr>Types of Preliminary Hearing</vt:lpstr>
      <vt:lpstr>Strike Out Applications </vt:lpstr>
      <vt:lpstr>PowerPoint Presentation</vt:lpstr>
      <vt:lpstr>Unless Orders</vt:lpstr>
      <vt:lpstr>PowerPoint Presentation</vt:lpstr>
      <vt:lpstr>Deposit Orders</vt:lpstr>
      <vt:lpstr>PowerPoint Presentation</vt:lpstr>
      <vt:lpstr>PowerPoint Presentation</vt:lpstr>
      <vt:lpstr>PowerPoint Presentation</vt:lpstr>
      <vt:lpstr>PowerPoint Presentation</vt:lpstr>
      <vt:lpstr>Interim Relief </vt:lpstr>
      <vt:lpstr>PowerPoint Presentation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Zooming towards a Claim? - Legal and PII implications of remote/hybrid working</dc:title>
  <dc:creator>Alexander Redpath</dc:creator>
  <cp:lastModifiedBy>Ryan Cushley</cp:lastModifiedBy>
  <cp:revision>8</cp:revision>
  <dcterms:created xsi:type="dcterms:W3CDTF">2024-01-26T12:15:34Z</dcterms:created>
  <dcterms:modified xsi:type="dcterms:W3CDTF">2025-01-30T11:16:48Z</dcterms:modified>
</cp:coreProperties>
</file>